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noProof="0" dirty="0" smtClean="0">
                <a:latin typeface="Arial Narrow" panose="020B0606020202030204" pitchFamily="34" charset="0"/>
              </a:rPr>
              <a:t>1.Технічні умови для змішаного навчання</a:t>
            </a:r>
            <a:endParaRPr lang="uk-UA" sz="2000" b="1" noProof="0" dirty="0">
              <a:latin typeface="Arial Narrow" panose="020B0606020202030204" pitchFamily="34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364226547866153"/>
          <c:y val="8.2873050129060183E-2"/>
          <c:w val="0.83200906893183169"/>
          <c:h val="0.3453119632552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 маю доступу до Інтернету, але є комп’ютерна техніка чи телефон</c:v>
                </c:pt>
                <c:pt idx="1">
                  <c:v>Маю ноутбук/ стаціонарний комп'ютер/смартфон/нетбук/планшет та якісний Інтернет</c:v>
                </c:pt>
                <c:pt idx="2">
                  <c:v>Маю ноутбук/ стаціонарний комп'ютер/смартфон/нетбук/планшет, але є проблеми з якісним Інтернетом</c:v>
                </c:pt>
                <c:pt idx="3">
                  <c:v>Працюю виключно зі смартфону</c:v>
                </c:pt>
                <c:pt idx="4">
                  <c:v>Розділяю доступ до гаджетів разом із членами родини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12.1</c:v>
                </c:pt>
                <c:pt idx="2">
                  <c:v>39.799999999999997</c:v>
                </c:pt>
                <c:pt idx="3">
                  <c:v>33.5</c:v>
                </c:pt>
                <c:pt idx="4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 маю доступу до Інтернету, але є комп’ютерна техніка чи телефон</c:v>
                </c:pt>
                <c:pt idx="1">
                  <c:v>Маю ноутбук/ стаціонарний комп'ютер/смартфон/нетбук/планшет та якісний Інтернет</c:v>
                </c:pt>
                <c:pt idx="2">
                  <c:v>Маю ноутбук/ стаціонарний комп'ютер/смартфон/нетбук/планшет, але є проблеми з якісним Інтернетом</c:v>
                </c:pt>
                <c:pt idx="3">
                  <c:v>Працюю виключно зі смартфону</c:v>
                </c:pt>
                <c:pt idx="4">
                  <c:v>Розділяю доступ до гаджетів разом із членами родини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2.8</c:v>
                </c:pt>
                <c:pt idx="1">
                  <c:v>11.3</c:v>
                </c:pt>
                <c:pt idx="2">
                  <c:v>80.3</c:v>
                </c:pt>
                <c:pt idx="3">
                  <c:v>4.2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45312"/>
        <c:axId val="2789371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Не маю доступу до Інтернету, але є комп’ютерна техніка чи телефон</c:v>
                      </c:pt>
                      <c:pt idx="1">
                        <c:v>Маю ноутбук/ стаціонарний комп'ютер/смартфон/нетбук/планшет та якісний Інтернет</c:v>
                      </c:pt>
                      <c:pt idx="2">
                        <c:v>Маю ноутбук/ стаціонарний комп'ютер/смартфон/нетбук/планшет, але є проблеми з якісним Інтернетом</c:v>
                      </c:pt>
                      <c:pt idx="3">
                        <c:v>Працюю виключно зі смартфону</c:v>
                      </c:pt>
                      <c:pt idx="4">
                        <c:v>Розділяю доступ до гаджетів разом із членами родини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4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37152"/>
        <c:crosses val="autoZero"/>
        <c:auto val="0"/>
        <c:lblAlgn val="ctr"/>
        <c:lblOffset val="100"/>
        <c:noMultiLvlLbl val="0"/>
      </c:catAx>
      <c:valAx>
        <c:axId val="27893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531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10.Необхідність автоматизованого способу нагадування</a:t>
            </a:r>
            <a:endParaRPr lang="uk-UA" sz="2000" b="1" i="0" u="none" strike="noStrike" kern="1200" spc="0" baseline="0" noProof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408430038682141"/>
          <c:y val="1.2054375675092497E-2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скоріше так, ніж ні</c:v>
                </c:pt>
                <c:pt idx="2">
                  <c:v>скоріше ні, ніж так</c:v>
                </c:pt>
                <c:pt idx="3">
                  <c:v>ні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23.5</c:v>
                </c:pt>
                <c:pt idx="1">
                  <c:v>47.1</c:v>
                </c:pt>
                <c:pt idx="2">
                  <c:v>18.399999999999999</c:v>
                </c:pt>
                <c:pt idx="3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скоріше так, ніж ні</c:v>
                </c:pt>
                <c:pt idx="2">
                  <c:v>скоріше ні, ніж так</c:v>
                </c:pt>
                <c:pt idx="3">
                  <c:v>ні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25.4</c:v>
                </c:pt>
                <c:pt idx="1">
                  <c:v>40.799999999999997</c:v>
                </c:pt>
                <c:pt idx="2">
                  <c:v>25.4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352064"/>
        <c:axId val="35434934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так</c:v>
                      </c:pt>
                      <c:pt idx="1">
                        <c:v>скоріше так, ніж ні</c:v>
                      </c:pt>
                      <c:pt idx="2">
                        <c:v>скоріше ні, ніж так</c:v>
                      </c:pt>
                      <c:pt idx="3">
                        <c:v>ні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3543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49344"/>
        <c:crosses val="autoZero"/>
        <c:auto val="0"/>
        <c:lblAlgn val="ctr"/>
        <c:lblOffset val="100"/>
        <c:noMultiLvlLbl val="0"/>
      </c:catAx>
      <c:valAx>
        <c:axId val="3543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206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скоріше так, ніж ні</c:v>
                </c:pt>
                <c:pt idx="2">
                  <c:v>скоріше ні, ніж так</c:v>
                </c:pt>
                <c:pt idx="3">
                  <c:v>ні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60.7</c:v>
                </c:pt>
                <c:pt idx="1">
                  <c:v>31.1</c:v>
                </c:pt>
                <c:pt idx="2">
                  <c:v>5.6</c:v>
                </c:pt>
                <c:pt idx="3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скоріше так, ніж ні</c:v>
                </c:pt>
                <c:pt idx="2">
                  <c:v>скоріше ні, ніж так</c:v>
                </c:pt>
                <c:pt idx="3">
                  <c:v>ні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78.900000000000006</c:v>
                </c:pt>
                <c:pt idx="1">
                  <c:v>21.1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349888"/>
        <c:axId val="3543553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так</c:v>
                      </c:pt>
                      <c:pt idx="1">
                        <c:v>скоріше так, ніж ні</c:v>
                      </c:pt>
                      <c:pt idx="2">
                        <c:v>скоріше ні, ніж так</c:v>
                      </c:pt>
                      <c:pt idx="3">
                        <c:v>ні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3543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5328"/>
        <c:crosses val="autoZero"/>
        <c:auto val="0"/>
        <c:lblAlgn val="ctr"/>
        <c:lblOffset val="100"/>
        <c:noMultiLvlLbl val="0"/>
      </c:catAx>
      <c:valAx>
        <c:axId val="35435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4988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так</c:v>
                </c:pt>
                <c:pt idx="1">
                  <c:v>скоріше так, ніж ні</c:v>
                </c:pt>
                <c:pt idx="2">
                  <c:v>скоріше ні, ніж так</c:v>
                </c:pt>
                <c:pt idx="3">
                  <c:v>ні</c:v>
                </c:pt>
                <c:pt idx="4">
                  <c:v>інше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64.099999999999994</c:v>
                </c:pt>
                <c:pt idx="1">
                  <c:v>30.6</c:v>
                </c:pt>
                <c:pt idx="2">
                  <c:v>3.1</c:v>
                </c:pt>
                <c:pt idx="3">
                  <c:v>1.2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так</c:v>
                </c:pt>
                <c:pt idx="1">
                  <c:v>скоріше так, ніж ні</c:v>
                </c:pt>
                <c:pt idx="2">
                  <c:v>скоріше ні, ніж так</c:v>
                </c:pt>
                <c:pt idx="3">
                  <c:v>ні</c:v>
                </c:pt>
                <c:pt idx="4">
                  <c:v>інше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87.3</c:v>
                </c:pt>
                <c:pt idx="1">
                  <c:v>11.3</c:v>
                </c:pt>
                <c:pt idx="2">
                  <c:v>0</c:v>
                </c:pt>
                <c:pt idx="3">
                  <c:v>0</c:v>
                </c:pt>
                <c:pt idx="4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350432"/>
        <c:axId val="35435369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так</c:v>
                      </c:pt>
                      <c:pt idx="1">
                        <c:v>скоріше так, ніж ні</c:v>
                      </c:pt>
                      <c:pt idx="2">
                        <c:v>скоріше ні, ніж так</c:v>
                      </c:pt>
                      <c:pt idx="3">
                        <c:v>ні</c:v>
                      </c:pt>
                      <c:pt idx="4">
                        <c:v>інше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3543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3696"/>
        <c:crosses val="autoZero"/>
        <c:auto val="0"/>
        <c:lblAlgn val="ctr"/>
        <c:lblOffset val="100"/>
        <c:noMultiLvlLbl val="0"/>
      </c:catAx>
      <c:valAx>
        <c:axId val="3543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043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6616735933218E-2"/>
          <c:y val="3.6775970219047931E-2"/>
          <c:w val="0.94566698070304234"/>
          <c:h val="0.64841435919761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прочерки</c:v>
                </c:pt>
                <c:pt idx="1">
                  <c:v>все влаштовує</c:v>
                </c:pt>
                <c:pt idx="2">
                  <c:v>труднощі сьогодення (світло, зв'язок, війна)</c:v>
                </c:pt>
                <c:pt idx="3">
                  <c:v>недоліки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37.6</c:v>
                </c:pt>
                <c:pt idx="1">
                  <c:v>46.6</c:v>
                </c:pt>
                <c:pt idx="2">
                  <c:v>10</c:v>
                </c:pt>
                <c:pt idx="3">
                  <c:v>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прочерки</c:v>
                </c:pt>
                <c:pt idx="1">
                  <c:v>все влаштовує</c:v>
                </c:pt>
                <c:pt idx="2">
                  <c:v>труднощі сьогодення (світло, зв'язок, війна)</c:v>
                </c:pt>
                <c:pt idx="3">
                  <c:v>недоліки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14.3</c:v>
                </c:pt>
                <c:pt idx="1">
                  <c:v>22.5</c:v>
                </c:pt>
                <c:pt idx="2">
                  <c:v>22.5</c:v>
                </c:pt>
                <c:pt idx="3">
                  <c:v>36.700000000000003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353152"/>
        <c:axId val="35435424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прочерки</c:v>
                      </c:pt>
                      <c:pt idx="1">
                        <c:v>все влаштовує</c:v>
                      </c:pt>
                      <c:pt idx="2">
                        <c:v>труднощі сьогодення (світло, зв'язок, війна)</c:v>
                      </c:pt>
                      <c:pt idx="3">
                        <c:v>недоліки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3543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4240"/>
        <c:crosses val="autoZero"/>
        <c:auto val="0"/>
        <c:lblAlgn val="ctr"/>
        <c:lblOffset val="100"/>
        <c:noMultiLvlLbl val="0"/>
      </c:catAx>
      <c:valAx>
        <c:axId val="35435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315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14.Чи бачать респонденти можливості для покращення діяльності у</a:t>
            </a:r>
          </a:p>
          <a:p>
            <a:pPr>
              <a:defRPr/>
            </a:pPr>
            <a:r>
              <a:rPr lang="uk-UA" sz="20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ІІ семестрі 2022-2023 </a:t>
            </a:r>
            <a:r>
              <a:rPr lang="uk-UA" sz="2000" b="1" kern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н.р</a:t>
            </a:r>
            <a:r>
              <a:rPr lang="uk-UA" sz="20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uk-UA" sz="2000" b="1" kern="1200" noProof="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408430038682141"/>
          <c:y val="1.2054375675092497E-2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  <c:pt idx="3">
                  <c:v>не можу відповісти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43.1</c:v>
                </c:pt>
                <c:pt idx="1">
                  <c:v>37.299999999999997</c:v>
                </c:pt>
                <c:pt idx="2">
                  <c:v>4.2</c:v>
                </c:pt>
                <c:pt idx="3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  <c:pt idx="3">
                  <c:v>не можу відповісти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52.1</c:v>
                </c:pt>
                <c:pt idx="1">
                  <c:v>31</c:v>
                </c:pt>
                <c:pt idx="2">
                  <c:v>1.4</c:v>
                </c:pt>
                <c:pt idx="3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354784"/>
        <c:axId val="35435641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так</c:v>
                      </c:pt>
                      <c:pt idx="1">
                        <c:v>частково</c:v>
                      </c:pt>
                      <c:pt idx="2">
                        <c:v>ні</c:v>
                      </c:pt>
                      <c:pt idx="3">
                        <c:v>не можу відповісти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35435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6416"/>
        <c:crosses val="autoZero"/>
        <c:auto val="0"/>
        <c:lblAlgn val="ctr"/>
        <c:lblOffset val="100"/>
        <c:noMultiLvlLbl val="0"/>
      </c:catAx>
      <c:valAx>
        <c:axId val="3543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478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6616735933218E-2"/>
          <c:y val="3.6775970219047931E-2"/>
          <c:w val="0.94566698070304234"/>
          <c:h val="0.64841435919761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все влаштовує, прочерки</c:v>
                </c:pt>
                <c:pt idx="1">
                  <c:v>побажання-рекомендації</c:v>
                </c:pt>
                <c:pt idx="2">
                  <c:v>побажання-подяки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81.5</c:v>
                </c:pt>
                <c:pt idx="1">
                  <c:v>10.4</c:v>
                </c:pt>
                <c:pt idx="2">
                  <c:v>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все влаштовує, прочерки</c:v>
                </c:pt>
                <c:pt idx="1">
                  <c:v>побажання-рекомендації</c:v>
                </c:pt>
                <c:pt idx="2">
                  <c:v>побажання-подяки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42.3</c:v>
                </c:pt>
                <c:pt idx="1">
                  <c:v>38</c:v>
                </c:pt>
                <c:pt idx="2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355872"/>
        <c:axId val="35435696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3"/>
                      <c:pt idx="0">
                        <c:v>все влаштовує, прочерки</c:v>
                      </c:pt>
                      <c:pt idx="1">
                        <c:v>побажання-рекомендації</c:v>
                      </c:pt>
                      <c:pt idx="2">
                        <c:v>побажання-подяки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35435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6960"/>
        <c:crosses val="autoZero"/>
        <c:auto val="0"/>
        <c:lblAlgn val="ctr"/>
        <c:lblOffset val="100"/>
        <c:noMultiLvlLbl val="0"/>
      </c:catAx>
      <c:valAx>
        <c:axId val="35435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5587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latin typeface="Arial Narrow" panose="020B0606020202030204" pitchFamily="34" charset="0"/>
              </a:rPr>
              <a:t>2.Тип </a:t>
            </a:r>
            <a:r>
              <a:rPr lang="uk-UA" sz="2000" b="1" noProof="0" dirty="0" smtClean="0">
                <a:latin typeface="Arial Narrow" panose="020B0606020202030204" pitchFamily="34" charset="0"/>
              </a:rPr>
              <a:t>техніки під час змішаного навчання</a:t>
            </a:r>
            <a:endParaRPr lang="uk-UA" sz="2000" b="1" noProof="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6162128893552172"/>
          <c:y val="1.2054375675092497E-2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ПК або ноутбук</c:v>
                </c:pt>
                <c:pt idx="1">
                  <c:v>планшет</c:v>
                </c:pt>
                <c:pt idx="2">
                  <c:v>смартфон</c:v>
                </c:pt>
                <c:pt idx="3">
                  <c:v>не маю ніякої техніки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1</c:v>
                </c:pt>
                <c:pt idx="2">
                  <c:v>65.8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ПК або ноутбук</c:v>
                </c:pt>
                <c:pt idx="1">
                  <c:v>планшет</c:v>
                </c:pt>
                <c:pt idx="2">
                  <c:v>смартфон</c:v>
                </c:pt>
                <c:pt idx="3">
                  <c:v>не маю ніякої техніки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74.599999999999994</c:v>
                </c:pt>
                <c:pt idx="1">
                  <c:v>0</c:v>
                </c:pt>
                <c:pt idx="2">
                  <c:v>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43680"/>
        <c:axId val="2789387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ПК або ноутбук</c:v>
                      </c:pt>
                      <c:pt idx="1">
                        <c:v>планшет</c:v>
                      </c:pt>
                      <c:pt idx="2">
                        <c:v>смартфон</c:v>
                      </c:pt>
                      <c:pt idx="3">
                        <c:v>не маю ніякої техніки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38784"/>
        <c:crosses val="autoZero"/>
        <c:auto val="0"/>
        <c:lblAlgn val="ctr"/>
        <c:lblOffset val="100"/>
        <c:noMultiLvlLbl val="0"/>
      </c:catAx>
      <c:valAx>
        <c:axId val="27893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368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 smtClean="0">
                <a:latin typeface="Arial Narrow" panose="020B0606020202030204" pitchFamily="34" charset="0"/>
              </a:rPr>
              <a:t>3.Організація робочого місця</a:t>
            </a:r>
            <a:endParaRPr lang="uk-UA" sz="2000" b="1" noProof="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2319594504468457"/>
          <c:y val="1.6072500900123327E-2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  <c:pt idx="3">
                  <c:v>не можу відповісти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61.4</c:v>
                </c:pt>
                <c:pt idx="1">
                  <c:v>30.6</c:v>
                </c:pt>
                <c:pt idx="2">
                  <c:v>3.9</c:v>
                </c:pt>
                <c:pt idx="3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  <c:pt idx="3">
                  <c:v>не можу відповісти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71.8</c:v>
                </c:pt>
                <c:pt idx="1">
                  <c:v>25.4</c:v>
                </c:pt>
                <c:pt idx="2">
                  <c:v>0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47488"/>
        <c:axId val="27893606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так</c:v>
                      </c:pt>
                      <c:pt idx="1">
                        <c:v>частково</c:v>
                      </c:pt>
                      <c:pt idx="2">
                        <c:v>ні</c:v>
                      </c:pt>
                      <c:pt idx="3">
                        <c:v>не можу відповісти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4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36064"/>
        <c:crosses val="autoZero"/>
        <c:auto val="0"/>
        <c:lblAlgn val="ctr"/>
        <c:lblOffset val="100"/>
        <c:noMultiLvlLbl val="0"/>
      </c:catAx>
      <c:valAx>
        <c:axId val="27893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748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4.Рівень задоволеності від організації змішаного навчання</a:t>
            </a: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uk-UA" sz="20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високий  (8-10 б.)</c:v>
                </c:pt>
                <c:pt idx="1">
                  <c:v>середній  (4-7 б.)</c:v>
                </c:pt>
                <c:pt idx="2">
                  <c:v>низький  (1-3 б.)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51.7</c:v>
                </c:pt>
                <c:pt idx="1">
                  <c:v>42.5</c:v>
                </c:pt>
                <c:pt idx="2">
                  <c:v>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високий  (8-10 б.)</c:v>
                </c:pt>
                <c:pt idx="1">
                  <c:v>середній  (4-7 б.)</c:v>
                </c:pt>
                <c:pt idx="2">
                  <c:v>низький  (1-3 б.)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73.3</c:v>
                </c:pt>
                <c:pt idx="1">
                  <c:v>22.5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34432"/>
        <c:axId val="2789480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3"/>
                      <c:pt idx="0">
                        <c:v>високий  (8-10 б.)</c:v>
                      </c:pt>
                      <c:pt idx="1">
                        <c:v>середній  (4-7 б.)</c:v>
                      </c:pt>
                      <c:pt idx="2">
                        <c:v>низький  (1-3 б.)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3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8032"/>
        <c:crosses val="autoZero"/>
        <c:auto val="0"/>
        <c:lblAlgn val="ctr"/>
        <c:lblOffset val="100"/>
        <c:noMultiLvlLbl val="0"/>
      </c:catAx>
      <c:valAx>
        <c:axId val="27894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3443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5.Оцінка рівня організації змішаного навчання</a:t>
            </a:r>
          </a:p>
          <a:p>
            <a:pPr algn="ctr" rtl="0">
              <a:def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defRPr>
            </a:pPr>
            <a:r>
              <a: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в 1-му семестрі 2022-2023 н.р.</a:t>
            </a:r>
          </a:p>
        </c:rich>
      </c:tx>
      <c:layout>
        <c:manualLayout>
          <c:xMode val="edge"/>
          <c:yMode val="edge"/>
          <c:x val="0.28082021828213205"/>
          <c:y val="1.0045313062577081E-2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uk-UA" sz="20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високий рівень (8-10 балів)</c:v>
                </c:pt>
                <c:pt idx="1">
                  <c:v>достатній рівень (4-7 балів)</c:v>
                </c:pt>
                <c:pt idx="2">
                  <c:v>середній рівень (3-4 бали)</c:v>
                </c:pt>
                <c:pt idx="3">
                  <c:v>низький рівень (1-2 бали)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57.5</c:v>
                </c:pt>
                <c:pt idx="1">
                  <c:v>37.6</c:v>
                </c:pt>
                <c:pt idx="2">
                  <c:v>4.9000000000000004</c:v>
                </c:pt>
                <c:pt idx="3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високий рівень (8-10 балів)</c:v>
                </c:pt>
                <c:pt idx="1">
                  <c:v>достатній рівень (4-7 балів)</c:v>
                </c:pt>
                <c:pt idx="2">
                  <c:v>середній рівень (3-4 бали)</c:v>
                </c:pt>
                <c:pt idx="3">
                  <c:v>низький рівень (1-2 бали)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76.099999999999994</c:v>
                </c:pt>
                <c:pt idx="1">
                  <c:v>21.1</c:v>
                </c:pt>
                <c:pt idx="2">
                  <c:v>2.8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37696"/>
        <c:axId val="27893497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високий рівень (8-10 балів)</c:v>
                      </c:pt>
                      <c:pt idx="1">
                        <c:v>достатній рівень (4-7 балів)</c:v>
                      </c:pt>
                      <c:pt idx="2">
                        <c:v>середній рівень (3-4 бали)</c:v>
                      </c:pt>
                      <c:pt idx="3">
                        <c:v>низький рівень (1-2 бали)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34976"/>
        <c:crosses val="autoZero"/>
        <c:auto val="0"/>
        <c:lblAlgn val="ctr"/>
        <c:lblOffset val="100"/>
        <c:noMultiLvlLbl val="0"/>
      </c:catAx>
      <c:valAx>
        <c:axId val="27893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3769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6.Самооцінка сумлінного ставлення до обов’язків</a:t>
            </a:r>
          </a:p>
          <a:p>
            <a:pPr algn="ctr" rtl="0">
              <a:def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defRPr>
            </a:pPr>
            <a:r>
              <a:rPr lang="uk-UA" sz="2000" b="1" i="0" u="none" strike="noStrike" baseline="0" dirty="0" smtClean="0">
                <a:effectLst/>
              </a:rPr>
              <a:t>в умовах змішаного навчання</a:t>
            </a:r>
            <a:r>
              <a: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lang="uk-UA" sz="2000" b="1" i="0" u="none" strike="noStrike" kern="1200" spc="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uk-UA" sz="20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частково</c:v>
                </c:pt>
                <c:pt idx="3">
                  <c:v>ні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23.5</c:v>
                </c:pt>
                <c:pt idx="1">
                  <c:v>50.7</c:v>
                </c:pt>
                <c:pt idx="2">
                  <c:v>23.8</c:v>
                </c:pt>
                <c:pt idx="3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частково</c:v>
                </c:pt>
                <c:pt idx="3">
                  <c:v>ні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63.4</c:v>
                </c:pt>
                <c:pt idx="1">
                  <c:v>35.200000000000003</c:v>
                </c:pt>
                <c:pt idx="2">
                  <c:v>2.8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35520"/>
        <c:axId val="2789464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так</c:v>
                      </c:pt>
                      <c:pt idx="1">
                        <c:v>переважно так</c:v>
                      </c:pt>
                      <c:pt idx="2">
                        <c:v>частково</c:v>
                      </c:pt>
                      <c:pt idx="3">
                        <c:v>ні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6400"/>
        <c:crosses val="autoZero"/>
        <c:auto val="0"/>
        <c:lblAlgn val="ctr"/>
        <c:lblOffset val="100"/>
        <c:noMultiLvlLbl val="0"/>
      </c:catAx>
      <c:valAx>
        <c:axId val="27894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3552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uk-UA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7.Оцінка сумлінного ставлення до обов’язків викладачів та здобувачів </a:t>
            </a:r>
            <a:endParaRPr lang="uk-UA" sz="2000" b="1" i="0" u="none" strike="noStrike" kern="1200" spc="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uk-UA" sz="20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 про викладачів,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частково</c:v>
                </c:pt>
                <c:pt idx="3">
                  <c:v>ні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53.6</c:v>
                </c:pt>
                <c:pt idx="1">
                  <c:v>32.799999999999997</c:v>
                </c:pt>
                <c:pt idx="2">
                  <c:v>10.4</c:v>
                </c:pt>
                <c:pt idx="3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 про студентів,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частково</c:v>
                </c:pt>
                <c:pt idx="3">
                  <c:v>ні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33.799999999999997</c:v>
                </c:pt>
                <c:pt idx="2">
                  <c:v>63.4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36608"/>
        <c:axId val="27894259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так</c:v>
                      </c:pt>
                      <c:pt idx="1">
                        <c:v>переважно так</c:v>
                      </c:pt>
                      <c:pt idx="2">
                        <c:v>частково</c:v>
                      </c:pt>
                      <c:pt idx="3">
                        <c:v>ні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2592"/>
        <c:crosses val="autoZero"/>
        <c:auto val="0"/>
        <c:lblAlgn val="ctr"/>
        <c:lblOffset val="100"/>
        <c:noMultiLvlLbl val="0"/>
      </c:catAx>
      <c:valAx>
        <c:axId val="27894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3660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i="0" u="none" strike="noStrike" baseline="0" dirty="0" smtClean="0">
                <a:effectLst/>
                <a:latin typeface="Arial Narrow" panose="020B0606020202030204" pitchFamily="34" charset="0"/>
              </a:rPr>
              <a:t>8.Оцінка рівня організації навчання в коледжі у порівнянні з 2021/2022</a:t>
            </a:r>
            <a:endParaRPr lang="uk-UA" sz="2000" noProof="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4408430038682141"/>
          <c:y val="1.2054375675092497E-2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значно покращився</c:v>
                </c:pt>
                <c:pt idx="1">
                  <c:v>значно погіршився</c:v>
                </c:pt>
                <c:pt idx="2">
                  <c:v>залишився без змін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</c:v>
                </c:pt>
                <c:pt idx="1">
                  <c:v>8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значно покращився</c:v>
                </c:pt>
                <c:pt idx="1">
                  <c:v>значно погіршився</c:v>
                </c:pt>
                <c:pt idx="2">
                  <c:v>залишився без змін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70.3</c:v>
                </c:pt>
                <c:pt idx="1">
                  <c:v>6.3</c:v>
                </c:pt>
                <c:pt idx="2">
                  <c:v>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43136"/>
        <c:axId val="2789458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3"/>
                      <c:pt idx="0">
                        <c:v>значно покращився</c:v>
                      </c:pt>
                      <c:pt idx="1">
                        <c:v>значно погіршився</c:v>
                      </c:pt>
                      <c:pt idx="2">
                        <c:v>залишився без змін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5856"/>
        <c:crosses val="autoZero"/>
        <c:auto val="0"/>
        <c:lblAlgn val="ctr"/>
        <c:lblOffset val="100"/>
        <c:noMultiLvlLbl val="0"/>
      </c:catAx>
      <c:valAx>
        <c:axId val="2789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313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i="0" u="none" strike="noStrike" baseline="0" dirty="0" smtClean="0">
                <a:effectLst/>
                <a:latin typeface="Arial Narrow" panose="020B0606020202030204" pitchFamily="34" charset="0"/>
              </a:rPr>
              <a:t>9.Оцінка рівня власної автономії викладачами та здобувачами освіти</a:t>
            </a:r>
            <a:endParaRPr lang="uk-UA" sz="2000" noProof="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4408430038682141"/>
          <c:y val="1.2054375675092497E-2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Студенти,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високий - 7-10 балів</c:v>
                </c:pt>
                <c:pt idx="1">
                  <c:v>середній - 5-6 балів</c:v>
                </c:pt>
                <c:pt idx="2">
                  <c:v>низький - 1-4 бали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63.8</c:v>
                </c:pt>
                <c:pt idx="1">
                  <c:v>30.1</c:v>
                </c:pt>
                <c:pt idx="2">
                  <c:v>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Викладачі,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високий - 7-10 балів</c:v>
                </c:pt>
                <c:pt idx="1">
                  <c:v>середній - 5-6 балів</c:v>
                </c:pt>
                <c:pt idx="2">
                  <c:v>низький - 1-4 бали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88.7</c:v>
                </c:pt>
                <c:pt idx="1">
                  <c:v>8.4</c:v>
                </c:pt>
                <c:pt idx="2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946944"/>
        <c:axId val="35436294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3"/>
                      <c:pt idx="0">
                        <c:v>високий - 7-10 балів</c:v>
                      </c:pt>
                      <c:pt idx="1">
                        <c:v>середній - 5-6 балів</c:v>
                      </c:pt>
                      <c:pt idx="2">
                        <c:v>низький - 1-4 бали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789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54362944"/>
        <c:crosses val="autoZero"/>
        <c:auto val="0"/>
        <c:lblAlgn val="ctr"/>
        <c:lblOffset val="100"/>
        <c:noMultiLvlLbl val="0"/>
      </c:catAx>
      <c:valAx>
        <c:axId val="35436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4694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2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15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7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10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11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4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0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3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1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4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ED49-E9FF-4D80-9122-F8BF44D8281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173D0F-1296-434C-92B6-903C4FCDB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90" y="256514"/>
            <a:ext cx="9424658" cy="10833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«ОСОБЛИВОСТІ ОРГАНІЗАЦІЇ ЗМІШАНОГО НАВЧАННЯ У</a:t>
            </a:r>
            <a:r>
              <a:rPr lang="ru-RU" sz="2800" dirty="0"/>
              <a:t> </a:t>
            </a:r>
            <a:r>
              <a:rPr lang="uk-UA" sz="2800" b="1" dirty="0"/>
              <a:t>ВСП «КЛАСИЧНИЙ ФАХОВИЙ КОЛЕДЖ СУМДУ»</a:t>
            </a:r>
            <a:br>
              <a:rPr lang="uk-UA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18" y="1484768"/>
            <a:ext cx="9352230" cy="5178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u="sng" dirty="0"/>
              <a:t>Порівняльний аналіз результатів опитувань викладачів та здобувачів освіти</a:t>
            </a:r>
          </a:p>
          <a:p>
            <a:pPr marL="0" indent="0" algn="just">
              <a:buNone/>
            </a:pPr>
            <a:r>
              <a:rPr lang="uk-UA" dirty="0" smtClean="0"/>
              <a:t>	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Протягом </a:t>
            </a:r>
            <a:r>
              <a:rPr lang="uk-UA" dirty="0"/>
              <a:t>січня 2023 року проведено анонімне опитування </a:t>
            </a:r>
            <a:r>
              <a:rPr lang="uk-UA" dirty="0" smtClean="0"/>
              <a:t>викладачів та здобувачів освіти Класичного фахового коледжу щодо </a:t>
            </a:r>
            <a:r>
              <a:rPr lang="uk-UA" dirty="0"/>
              <a:t>змішаного навчання, організованого в </a:t>
            </a:r>
            <a:r>
              <a:rPr lang="uk-UA" dirty="0" smtClean="0"/>
              <a:t>умовах </a:t>
            </a:r>
            <a:r>
              <a:rPr lang="uk-UA" dirty="0"/>
              <a:t>воєнного стану, з’ясування окремих аспектів освітнього процесу в особливих умовах.</a:t>
            </a:r>
            <a:endParaRPr lang="ru-RU" dirty="0"/>
          </a:p>
          <a:p>
            <a:pPr marL="0" indent="0" algn="just">
              <a:buNone/>
            </a:pPr>
            <a:r>
              <a:rPr lang="uk-UA" dirty="0" smtClean="0"/>
              <a:t>	В </a:t>
            </a:r>
            <a:r>
              <a:rPr lang="uk-UA" dirty="0"/>
              <a:t>опитуванні взяли </a:t>
            </a:r>
            <a:r>
              <a:rPr lang="uk-UA" dirty="0" smtClean="0"/>
              <a:t>участь 71 викладач та </a:t>
            </a:r>
            <a:r>
              <a:rPr lang="uk-UA" dirty="0"/>
              <a:t>412 здобувачів освіти Класичного фахового коледжу усіх ОПП</a:t>
            </a:r>
            <a:r>
              <a:rPr lang="uk-UA" dirty="0" smtClean="0"/>
              <a:t>.</a:t>
            </a:r>
            <a:endParaRPr lang="uk-UA" b="1" dirty="0"/>
          </a:p>
          <a:p>
            <a:pPr marL="0" indent="0" algn="just">
              <a:buNone/>
            </a:pPr>
            <a:r>
              <a:rPr lang="uk-UA" b="1" dirty="0" smtClean="0"/>
              <a:t>	</a:t>
            </a:r>
            <a:r>
              <a:rPr lang="uk-UA" dirty="0" smtClean="0"/>
              <a:t>Респонденти дали відповіді на 15 однотипних запитань анкети.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Результати детально проаналізовано по кожній </a:t>
            </a:r>
            <a:r>
              <a:rPr lang="uk-UA" dirty="0"/>
              <a:t>категорії учасників </a:t>
            </a:r>
            <a:r>
              <a:rPr lang="uk-UA" dirty="0" smtClean="0"/>
              <a:t>окремо (див. Результати опитування викладачів КФК </a:t>
            </a:r>
            <a:r>
              <a:rPr lang="uk-UA" dirty="0" err="1" smtClean="0"/>
              <a:t>СумДУ</a:t>
            </a:r>
            <a:r>
              <a:rPr lang="uk-UA" dirty="0" smtClean="0"/>
              <a:t>. Результати </a:t>
            </a:r>
            <a:r>
              <a:rPr lang="uk-UA" dirty="0"/>
              <a:t>опитування </a:t>
            </a:r>
            <a:r>
              <a:rPr lang="uk-UA" dirty="0" smtClean="0"/>
              <a:t>здобувачів освіти </a:t>
            </a:r>
            <a:r>
              <a:rPr lang="uk-UA" dirty="0"/>
              <a:t>КФК </a:t>
            </a:r>
            <a:r>
              <a:rPr lang="uk-UA" dirty="0" err="1" smtClean="0"/>
              <a:t>СумДУ</a:t>
            </a:r>
            <a:r>
              <a:rPr lang="uk-UA" dirty="0" smtClean="0"/>
              <a:t>).</a:t>
            </a:r>
          </a:p>
          <a:p>
            <a:pPr marL="0" indent="0" algn="just">
              <a:buNone/>
            </a:pPr>
            <a:r>
              <a:rPr lang="uk-UA" b="1" dirty="0" smtClean="0"/>
              <a:t>	У цій презентації пропонується порівняльний </a:t>
            </a:r>
            <a:r>
              <a:rPr lang="uk-UA" b="1" dirty="0"/>
              <a:t>аналіз результатів опитувань викладачів та здобувачів </a:t>
            </a:r>
            <a:r>
              <a:rPr lang="uk-UA" b="1" dirty="0" smtClean="0"/>
              <a:t>освіти з кожного запитання анкети.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49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365125"/>
            <a:ext cx="9266561" cy="823595"/>
          </a:xfrm>
        </p:spPr>
        <p:txBody>
          <a:bodyPr>
            <a:noAutofit/>
          </a:bodyPr>
          <a:lstStyle/>
          <a:p>
            <a:r>
              <a:rPr lang="uk-UA" sz="2200" b="1" u="sng" dirty="0" smtClean="0">
                <a:latin typeface="Arial Narrow" panose="020B0606020202030204" pitchFamily="34" charset="0"/>
              </a:rPr>
              <a:t>5.Як Ви оцінюєте рівень організації навчання у змішаному режимі в коледжі в першому семестрі 2022/2023 </a:t>
            </a:r>
            <a:r>
              <a:rPr lang="uk-UA" sz="2200" b="1" u="sng" dirty="0" err="1" smtClean="0">
                <a:latin typeface="Arial Narrow" panose="020B0606020202030204" pitchFamily="34" charset="0"/>
              </a:rPr>
              <a:t>н.р</a:t>
            </a:r>
            <a:r>
              <a:rPr lang="uk-UA" sz="2200" b="1" u="sng" dirty="0" smtClean="0">
                <a:latin typeface="Arial Narrow" panose="020B0606020202030204" pitchFamily="34" charset="0"/>
              </a:rPr>
              <a:t>.</a:t>
            </a:r>
            <a:endParaRPr lang="uk-UA" sz="2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491" y="1252095"/>
            <a:ext cx="304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27549" y="1188720"/>
            <a:ext cx="268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ВІДПОВІДІСТУДЕНТІВ</a:t>
            </a:r>
            <a:endParaRPr lang="ru-RU" dirty="0"/>
          </a:p>
        </p:txBody>
      </p:sp>
      <p:pic>
        <p:nvPicPr>
          <p:cNvPr id="8" name="image12.png" descr="Діаграма відповідей у Формах. Назва запитання: 5. Як Ви оцінюєте рівень організації навчання у змішаному режимі в коледжі в першому семестрі 2022/2023 н.р.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310" y="1775222"/>
            <a:ext cx="5730875" cy="2908300"/>
          </a:xfrm>
          <a:prstGeom prst="rect">
            <a:avLst/>
          </a:prstGeom>
          <a:ln/>
        </p:spPr>
      </p:pic>
      <p:pic>
        <p:nvPicPr>
          <p:cNvPr id="9" name="image7.png" descr="Діаграма відповідей у Формах. Назва запитання: 5. Як Ви оцінюєте рівень організації навчання у змішаному режимі в коледжі в першому семестрі 2022/2023 н.р.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15647" y="1775222"/>
            <a:ext cx="5730875" cy="2908300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516049" y="4653481"/>
            <a:ext cx="885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Респонденти оцінюють рівень організації змішаного навчання в 1-му семестрі 2022-2023 </a:t>
            </a:r>
            <a:r>
              <a:rPr lang="uk-UA" dirty="0" err="1" smtClean="0"/>
              <a:t>н.р</a:t>
            </a:r>
            <a:r>
              <a:rPr lang="uk-UA" dirty="0" smtClean="0"/>
              <a:t>. як високий та середній:</a:t>
            </a:r>
          </a:p>
          <a:p>
            <a:endParaRPr lang="uk-UA" dirty="0" smtClean="0"/>
          </a:p>
          <a:p>
            <a:r>
              <a:rPr lang="uk-UA" dirty="0" smtClean="0"/>
              <a:t>8-10 </a:t>
            </a:r>
            <a:r>
              <a:rPr lang="uk-UA" dirty="0"/>
              <a:t>балів обрали </a:t>
            </a:r>
            <a:r>
              <a:rPr lang="uk-UA" dirty="0" smtClean="0"/>
              <a:t>76% </a:t>
            </a:r>
            <a:r>
              <a:rPr lang="uk-UA" dirty="0"/>
              <a:t>викладачів та </a:t>
            </a:r>
            <a:r>
              <a:rPr lang="uk-UA" dirty="0" smtClean="0"/>
              <a:t>58% </a:t>
            </a:r>
            <a:r>
              <a:rPr lang="uk-UA" dirty="0"/>
              <a:t>здобувачів </a:t>
            </a:r>
            <a:r>
              <a:rPr lang="uk-UA" dirty="0" smtClean="0"/>
              <a:t>освіти;</a:t>
            </a:r>
          </a:p>
          <a:p>
            <a:endParaRPr lang="uk-UA" dirty="0"/>
          </a:p>
          <a:p>
            <a:r>
              <a:rPr lang="uk-UA" dirty="0" smtClean="0"/>
              <a:t>4-7 балів </a:t>
            </a:r>
            <a:r>
              <a:rPr lang="uk-UA" dirty="0"/>
              <a:t>обрали </a:t>
            </a:r>
            <a:r>
              <a:rPr lang="uk-UA" dirty="0" smtClean="0"/>
              <a:t>38% </a:t>
            </a:r>
            <a:r>
              <a:rPr lang="uk-UA" dirty="0"/>
              <a:t>студентів та </a:t>
            </a:r>
            <a:r>
              <a:rPr lang="uk-UA" dirty="0" smtClean="0"/>
              <a:t>21% </a:t>
            </a:r>
            <a:r>
              <a:rPr lang="uk-UA" dirty="0"/>
              <a:t>викладачів.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15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91556326"/>
              </p:ext>
            </p:extLst>
          </p:nvPr>
        </p:nvGraphicFramePr>
        <p:xfrm>
          <a:off x="902970" y="320040"/>
          <a:ext cx="10413862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95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365125"/>
            <a:ext cx="9257508" cy="606425"/>
          </a:xfrm>
        </p:spPr>
        <p:txBody>
          <a:bodyPr>
            <a:normAutofit/>
          </a:bodyPr>
          <a:lstStyle/>
          <a:p>
            <a:r>
              <a:rPr lang="uk-UA" sz="2200" b="1" u="sng" dirty="0" smtClean="0">
                <a:latin typeface="Arial Narrow" panose="020B0606020202030204" pitchFamily="34" charset="0"/>
              </a:rPr>
              <a:t>6.Чи сумлінно Ви виконуєте свої обов’язки в умовах змішаного навчання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22630" y="1188720"/>
            <a:ext cx="285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0388" y="1188720"/>
            <a:ext cx="271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10" name="image5.png" descr="Діаграма відповідей у Формах. Назва запитання: 6. Чи сумлінно Ви здійснюєте викладання дисципліни в умовах змішаного навчання (завжди шукаєте можливість провести синхронне заняття, забезпечуєте доступ здобувачів до навчально-методичних матеріалів, зворотний зв’язок зі студентами, проводите консультації тощо)?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310" y="1775222"/>
            <a:ext cx="5730875" cy="2603500"/>
          </a:xfrm>
          <a:prstGeom prst="rect">
            <a:avLst/>
          </a:prstGeom>
          <a:ln/>
        </p:spPr>
      </p:pic>
      <p:pic>
        <p:nvPicPr>
          <p:cNvPr id="11" name="image2.png" descr="Діаграма відповідей у Формах. Назва запитання: 6. Чи сумлінно Ви навчаєтеся в умовах змішаного навчання, у тому числі самостійно?&#10;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25185" y="1775222"/>
            <a:ext cx="5730875" cy="2413000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393317" y="4771176"/>
            <a:ext cx="8859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Більшість викладачів – 63% -  обрали варіант “так”, 35% - переважно так.</a:t>
            </a:r>
          </a:p>
          <a:p>
            <a:endParaRPr lang="uk-UA" dirty="0" smtClean="0"/>
          </a:p>
          <a:p>
            <a:r>
              <a:rPr lang="uk-UA" dirty="0" smtClean="0"/>
              <a:t>Значно менша кількість здобувачів відповіли “так” – 24%, половина – 51% -  дали відповідь “переважно так”. Значна кількість відповідей “частково” – 24%.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60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66955989"/>
              </p:ext>
            </p:extLst>
          </p:nvPr>
        </p:nvGraphicFramePr>
        <p:xfrm>
          <a:off x="902970" y="320040"/>
          <a:ext cx="9521190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37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365125"/>
            <a:ext cx="9257508" cy="823595"/>
          </a:xfrm>
        </p:spPr>
        <p:txBody>
          <a:bodyPr>
            <a:noAutofit/>
          </a:bodyPr>
          <a:lstStyle/>
          <a:p>
            <a:r>
              <a:rPr lang="uk-UA" sz="2200" b="1" u="sng" dirty="0" smtClean="0">
                <a:latin typeface="Arial Narrow" panose="020B0606020202030204" pitchFamily="34" charset="0"/>
              </a:rPr>
              <a:t>7.Чи сумлінно ставляться до виконання своїх обов’язків в умовах змішаного навчання викладачі та здобувачі освіти?</a:t>
            </a:r>
            <a:endParaRPr lang="uk-UA" sz="2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736" y="1313356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62939" y="1310640"/>
            <a:ext cx="34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8" name="image14.png" descr="Діаграма відповідей у Формах. Назва запитання: 7. На Вашу думку, чи сумлінно здобувачі освіти ставляться до опанування навчальних дисциплін в умовах змішаного навчання?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8186" y="1801892"/>
            <a:ext cx="5730875" cy="2603500"/>
          </a:xfrm>
          <a:prstGeom prst="rect">
            <a:avLst/>
          </a:prstGeom>
          <a:ln/>
        </p:spPr>
      </p:pic>
      <p:pic>
        <p:nvPicPr>
          <p:cNvPr id="9" name="image10.png" descr="Діаграма відповідей у Формах. Назва запитання: 7. На Вашу думку, чи сумлінно викладачі ставляться до викладання дисциплін в умовах змішаного навчання, забезпечення Вас інформацією та усіма необхідними матеріалами для самостійного навчання в асинхронному режимі?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19061" y="1801892"/>
            <a:ext cx="5730875" cy="2603500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393317" y="4771176"/>
            <a:ext cx="8859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Ніхто з викладачів не обрав варіант «так», більшість – 63% -  вважають, що здобувачі освіти </a:t>
            </a:r>
            <a:r>
              <a:rPr lang="uk-UA" u="sng" dirty="0" smtClean="0"/>
              <a:t>частково</a:t>
            </a:r>
            <a:r>
              <a:rPr lang="uk-UA" dirty="0" smtClean="0"/>
              <a:t> сумлінно ставляться до навчання, 34% - обрали варіант “переважно так”.</a:t>
            </a:r>
          </a:p>
          <a:p>
            <a:endParaRPr lang="uk-UA" dirty="0" smtClean="0"/>
          </a:p>
          <a:p>
            <a:r>
              <a:rPr lang="uk-UA" dirty="0" smtClean="0"/>
              <a:t>54% здобувачів освіти зазначили, що викладачі сумлінно ставляться до викладання, обравши варіант “так”; 33% -  дали відповідь “переважно так”. Відповідь “частково” обрали 10% здобувачів.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85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67408345"/>
              </p:ext>
            </p:extLst>
          </p:nvPr>
        </p:nvGraphicFramePr>
        <p:xfrm>
          <a:off x="902970" y="320040"/>
          <a:ext cx="9521190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37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365125"/>
            <a:ext cx="9239401" cy="730344"/>
          </a:xfrm>
        </p:spPr>
        <p:txBody>
          <a:bodyPr>
            <a:noAutofit/>
          </a:bodyPr>
          <a:lstStyle/>
          <a:p>
            <a:r>
              <a:rPr lang="ru-RU" sz="2200" b="1" u="sng" dirty="0" smtClean="0">
                <a:latin typeface="Arial Narrow" panose="020B0606020202030204" pitchFamily="34" charset="0"/>
              </a:rPr>
              <a:t>8.Як </a:t>
            </a:r>
            <a:r>
              <a:rPr lang="uk-UA" sz="2200" b="1" u="sng" dirty="0">
                <a:latin typeface="Arial Narrow" panose="020B0606020202030204" pitchFamily="34" charset="0"/>
              </a:rPr>
              <a:t>змінився рівень організації навчання в коледжі у порівнянні з попереднім періодом (2021-2022 </a:t>
            </a:r>
            <a:r>
              <a:rPr lang="uk-UA" sz="2200" b="1" u="sng" dirty="0" err="1">
                <a:latin typeface="Arial Narrow" panose="020B0606020202030204" pitchFamily="34" charset="0"/>
              </a:rPr>
              <a:t>н.р</a:t>
            </a:r>
            <a:r>
              <a:rPr lang="uk-UA" sz="2200" b="1" u="sng" dirty="0">
                <a:latin typeface="Arial Narrow" panose="020B0606020202030204" pitchFamily="34" charset="0"/>
              </a:rPr>
              <a:t>.)?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1517" y="1188720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54298" y="1188720"/>
            <a:ext cx="354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10" name="image7.png" descr="Діаграма відповідей у Формах. Назва запитання: 8. Як змінився рівень організації навчання в коледжі у порівнянні з попереднім періодом (2021/2022 н.р.)?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0956" y="1775222"/>
            <a:ext cx="5730875" cy="2603500"/>
          </a:xfrm>
          <a:prstGeom prst="rect">
            <a:avLst/>
          </a:prstGeom>
          <a:ln/>
        </p:spPr>
      </p:pic>
      <p:pic>
        <p:nvPicPr>
          <p:cNvPr id="11" name="image14.png" descr="Діаграма відповідей у Формах. Назва запитання: 8. Як змінився рівень організації навчання в коледжі у порівнянні з попереднім періодом (2021/2022 н.р.)?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01831" y="1775222"/>
            <a:ext cx="5730875" cy="2603500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413941" y="4451036"/>
            <a:ext cx="8800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Якщо не брати до уваги респондентів, які не мають можливості порівняти організацію навчання в коледжі з попереднім періодом, то матимемо такі дані:</a:t>
            </a:r>
          </a:p>
          <a:p>
            <a:endParaRPr lang="uk-UA" dirty="0" smtClean="0"/>
          </a:p>
          <a:p>
            <a:r>
              <a:rPr lang="uk-UA" dirty="0" smtClean="0"/>
              <a:t>- на думку більшості викладачів – 70% -  рівень організації навчання “значно покращився”. 23% обрали варіант </a:t>
            </a:r>
            <a:r>
              <a:rPr lang="uk-UA" dirty="0"/>
              <a:t>“</a:t>
            </a:r>
            <a:r>
              <a:rPr lang="uk-UA" dirty="0" smtClean="0"/>
              <a:t>залишився без змін”;</a:t>
            </a:r>
          </a:p>
          <a:p>
            <a:endParaRPr lang="uk-UA" dirty="0" smtClean="0"/>
          </a:p>
          <a:p>
            <a:r>
              <a:rPr lang="uk-UA" dirty="0" smtClean="0"/>
              <a:t>- більшість здобувачів освіти зазначили, що </a:t>
            </a:r>
            <a:r>
              <a:rPr lang="uk-UA" dirty="0"/>
              <a:t>рівень організації навчання “залишився без змін</a:t>
            </a:r>
            <a:r>
              <a:rPr lang="uk-UA" dirty="0" smtClean="0"/>
              <a:t>” – 55 %. “Значно </a:t>
            </a:r>
            <a:r>
              <a:rPr lang="uk-UA" dirty="0"/>
              <a:t>покращився</a:t>
            </a:r>
            <a:r>
              <a:rPr lang="uk-UA" dirty="0" smtClean="0"/>
              <a:t>” вважають 37% здобувачів.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338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55707461"/>
              </p:ext>
            </p:extLst>
          </p:nvPr>
        </p:nvGraphicFramePr>
        <p:xfrm>
          <a:off x="902970" y="320040"/>
          <a:ext cx="9521190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07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365125"/>
            <a:ext cx="9239401" cy="676024"/>
          </a:xfrm>
        </p:spPr>
        <p:txBody>
          <a:bodyPr>
            <a:noAutofit/>
          </a:bodyPr>
          <a:lstStyle/>
          <a:p>
            <a:r>
              <a:rPr lang="ru-RU" sz="2200" b="1" u="sng" dirty="0" smtClean="0">
                <a:latin typeface="Arial Narrow" panose="020B0606020202030204" pitchFamily="34" charset="0"/>
              </a:rPr>
              <a:t>9.Як </a:t>
            </a:r>
            <a:r>
              <a:rPr lang="ru-RU" sz="2200" b="1" u="sng" dirty="0">
                <a:latin typeface="Arial Narrow" panose="020B0606020202030204" pitchFamily="34" charset="0"/>
              </a:rPr>
              <a:t>Ви </a:t>
            </a:r>
            <a:r>
              <a:rPr lang="uk-UA" sz="2200" b="1" u="sng" dirty="0">
                <a:latin typeface="Arial Narrow" panose="020B0606020202030204" pitchFamily="34" charset="0"/>
              </a:rPr>
              <a:t>оцінюєте рівень власної автономії під час змішаного навчання у коледжі</a:t>
            </a:r>
            <a:r>
              <a:rPr lang="ru-RU" sz="2200" b="1" u="sng" dirty="0">
                <a:latin typeface="Arial Narrow" panose="020B0606020202030204" pitchFamily="34" charset="0"/>
              </a:rPr>
              <a:t>?</a:t>
            </a:r>
            <a:endParaRPr lang="uk-UA" sz="2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1517" y="1188720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1870" y="1188720"/>
            <a:ext cx="31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8" name="image9.png" descr="Діаграма відповідей у Формах. Назва запитання: 9. Як Ви оцінюєте рівень власної автономії, як викладача КФК СумДУ, зокрема, щодо академічних та організаційних питань викладацької діяльності під час змішаного навчання у коледжі?&#10;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1315" y="1705623"/>
            <a:ext cx="5730875" cy="2908300"/>
          </a:xfrm>
          <a:prstGeom prst="rect">
            <a:avLst/>
          </a:prstGeom>
          <a:ln/>
        </p:spPr>
      </p:pic>
      <p:pic>
        <p:nvPicPr>
          <p:cNvPr id="9" name="image9.png" descr="Діаграма відповідей у Формах. Назва запитання: 9. Як Ви оцінюєте рівень власної автономії, як здобувача/-ки освіти, зокрема, у можливості вибрати індивідуальний темп навчання під час змішаного навчання у коледжі?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2190" y="1705623"/>
            <a:ext cx="5730875" cy="2908300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413941" y="4451036"/>
            <a:ext cx="8800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Більшість респондентів високо оцінюють рівень власної автономії під час змішаного навчання:</a:t>
            </a:r>
          </a:p>
          <a:p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від </a:t>
            </a:r>
            <a:r>
              <a:rPr lang="uk-UA" dirty="0"/>
              <a:t>7 до 10 </a:t>
            </a:r>
            <a:r>
              <a:rPr lang="uk-UA" dirty="0" smtClean="0"/>
              <a:t>балів (високий рівень) обрали 89% викладачів та 64% здобувачів освіти;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6-5 балів (середній рівень)  - 8% </a:t>
            </a:r>
            <a:r>
              <a:rPr lang="uk-UA" dirty="0"/>
              <a:t>викладачів та </a:t>
            </a:r>
            <a:r>
              <a:rPr lang="uk-UA" dirty="0" smtClean="0"/>
              <a:t>30% </a:t>
            </a:r>
            <a:r>
              <a:rPr lang="uk-UA" dirty="0"/>
              <a:t>здобувачів </a:t>
            </a:r>
            <a:r>
              <a:rPr lang="uk-UA" dirty="0" smtClean="0"/>
              <a:t>освіти.</a:t>
            </a:r>
            <a:endParaRPr lang="uk-UA" dirty="0"/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001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96744424"/>
              </p:ext>
            </p:extLst>
          </p:nvPr>
        </p:nvGraphicFramePr>
        <p:xfrm>
          <a:off x="902969" y="320040"/>
          <a:ext cx="10576825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47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" y="250825"/>
            <a:ext cx="11761469" cy="755015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1.</a:t>
            </a:r>
            <a:r>
              <a:rPr lang="uk-UA" sz="2200" b="1" u="sng" dirty="0" smtClean="0">
                <a:latin typeface="Arial Narrow" panose="020B0606020202030204" pitchFamily="34" charset="0"/>
              </a:rPr>
              <a:t>Які у Вас технічні умови в умовах змішаного навчання?</a:t>
            </a:r>
            <a:endParaRPr lang="uk-UA" sz="2200" u="sng" dirty="0">
              <a:latin typeface="Arial Narrow" panose="020B0606020202030204" pitchFamily="34" charset="0"/>
            </a:endParaRPr>
          </a:p>
        </p:txBody>
      </p:sp>
      <p:pic>
        <p:nvPicPr>
          <p:cNvPr id="5" name="image11.png" descr="Діаграма відповідей у Формах. Назва запитання: 1. Які у Вас технічні умови для викладацької діяльності в умовах змішаного (очно-дистанційного) навчання?. Кількість відповідей: 71 відповідь.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749" y="1533554"/>
            <a:ext cx="5297560" cy="2504291"/>
          </a:xfrm>
          <a:prstGeom prst="rect">
            <a:avLst/>
          </a:prstGeom>
          <a:ln/>
        </p:spPr>
      </p:pic>
      <p:pic>
        <p:nvPicPr>
          <p:cNvPr id="6" name="image11.png" descr="Діаграма відповідей у Формах. Назва запитання: 1. Які у Вас технічні умови доступу до змішаного (очно-дистанційного) навчання?. Кількість відповідей: 412 відповідей.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33987" y="1533554"/>
            <a:ext cx="5499716" cy="2404703"/>
          </a:xfrm>
          <a:prstGeom prst="rect">
            <a:avLst/>
          </a:prstGeom>
          <a:ln/>
        </p:spPr>
      </p:pic>
      <p:sp>
        <p:nvSpPr>
          <p:cNvPr id="11" name="TextBox 10"/>
          <p:cNvSpPr txBox="1"/>
          <p:nvPr/>
        </p:nvSpPr>
        <p:spPr>
          <a:xfrm>
            <a:off x="724277" y="1005840"/>
            <a:ext cx="296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ВІДПОВІДІ </a:t>
            </a:r>
            <a:r>
              <a:rPr lang="uk-UA" dirty="0" smtClean="0"/>
              <a:t>ВИКЛАДАЧІВ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45656" y="1005840"/>
            <a:ext cx="282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6049" y="4653481"/>
            <a:ext cx="8859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Більшість викладачів – 80% -  обрали варіант “маю </a:t>
            </a:r>
            <a:r>
              <a:rPr lang="uk-UA" dirty="0"/>
              <a:t>ноутбук/ стаціонарний комп'ютер/ смартфон/ нетбук/ планшет, але є проблеми з якісним Інтернетом</a:t>
            </a:r>
            <a:r>
              <a:rPr lang="uk-UA" dirty="0" smtClean="0"/>
              <a:t>”.</a:t>
            </a:r>
          </a:p>
          <a:p>
            <a:endParaRPr lang="uk-UA" dirty="0" smtClean="0"/>
          </a:p>
          <a:p>
            <a:r>
              <a:rPr lang="uk-UA" dirty="0" smtClean="0"/>
              <a:t>40% здобувачів обрали також варіант </a:t>
            </a:r>
            <a:r>
              <a:rPr lang="uk-UA" dirty="0"/>
              <a:t>“маю ноутбук/ стаціонарний комп'ютер/ смартфон/ нетбук/ планшет, але є проблеми з якісним Інтернетом</a:t>
            </a:r>
            <a:r>
              <a:rPr lang="uk-UA" dirty="0" smtClean="0"/>
              <a:t>”, водночас значна кількість дали відповідь </a:t>
            </a:r>
            <a:r>
              <a:rPr lang="uk-UA" dirty="0"/>
              <a:t>“працюю виключно зі смартфону</a:t>
            </a:r>
            <a:r>
              <a:rPr lang="uk-UA" dirty="0" smtClean="0"/>
              <a:t>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513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184055"/>
            <a:ext cx="9275615" cy="1101537"/>
          </a:xfrm>
        </p:spPr>
        <p:txBody>
          <a:bodyPr>
            <a:noAutofit/>
          </a:bodyPr>
          <a:lstStyle/>
          <a:p>
            <a:r>
              <a:rPr lang="ru-RU" sz="2200" b="1" u="sng" dirty="0" smtClean="0">
                <a:latin typeface="Arial Narrow" panose="020B0606020202030204" pitchFamily="34" charset="0"/>
              </a:rPr>
              <a:t>10.</a:t>
            </a:r>
            <a:r>
              <a:rPr lang="uk-UA" sz="2200" b="1" u="sng" dirty="0" smtClean="0">
                <a:latin typeface="Arial Narrow" panose="020B0606020202030204" pitchFamily="34" charset="0"/>
              </a:rPr>
              <a:t>Чи </a:t>
            </a:r>
            <a:r>
              <a:rPr lang="uk-UA" sz="2200" b="1" u="sng" dirty="0">
                <a:latin typeface="Arial Narrow" panose="020B0606020202030204" pitchFamily="34" charset="0"/>
              </a:rPr>
              <a:t>є необхідність створити у коледжі можливості користуватися автоматизованим календарем з нагадуваннями, сповіщеннями (або іншим способом нагадування)?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7486" y="1405890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27548" y="1405890"/>
            <a:ext cx="37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10" name="image6.png" descr="Діаграма відповідей у Формах. Назва запитання: 10. Чи є необхідність, на Вашу думку,  створити у коледжі можливості користуватися автоматизованим календарем з нагадуваннями, сповіщеннями (або іншим способом нагадування)?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310" y="1775222"/>
            <a:ext cx="5730875" cy="2603500"/>
          </a:xfrm>
          <a:prstGeom prst="rect">
            <a:avLst/>
          </a:prstGeom>
          <a:ln/>
        </p:spPr>
      </p:pic>
      <p:pic>
        <p:nvPicPr>
          <p:cNvPr id="11" name="image15.png" descr="Діаграма відповідей у Формах. Назва запитання: 10. Чи є необхідність, на Вашу думку, створити у коледжі можливості користуватися автоматизованим календарем з нагадуваннями, сповіщеннями (або іншим способом нагадування)?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4136" y="1775222"/>
            <a:ext cx="5730875" cy="2603500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413941" y="4451036"/>
            <a:ext cx="8800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 та здобувачів освіти подібні:</a:t>
            </a:r>
          </a:p>
          <a:p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/>
              <a:t>в</a:t>
            </a:r>
            <a:r>
              <a:rPr lang="uk-UA" dirty="0" smtClean="0"/>
              <a:t>аріант «так» обрали 25% викладачів та 24% здобувачів освіти;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«скоріше так, ніж ні» - 41% </a:t>
            </a:r>
            <a:r>
              <a:rPr lang="uk-UA" dirty="0"/>
              <a:t>викладачів та </a:t>
            </a:r>
            <a:r>
              <a:rPr lang="uk-UA" dirty="0" smtClean="0"/>
              <a:t>47% </a:t>
            </a:r>
            <a:r>
              <a:rPr lang="uk-UA" dirty="0"/>
              <a:t>здобувачів </a:t>
            </a:r>
            <a:r>
              <a:rPr lang="uk-UA" dirty="0" smtClean="0"/>
              <a:t>освіти;</a:t>
            </a:r>
          </a:p>
          <a:p>
            <a:pPr marL="285750" indent="-285750">
              <a:buFontTx/>
              <a:buChar char="-"/>
            </a:pPr>
            <a:r>
              <a:rPr lang="uk-UA" dirty="0"/>
              <a:t>«скоріше </a:t>
            </a:r>
            <a:r>
              <a:rPr lang="uk-UA" dirty="0" smtClean="0"/>
              <a:t>ні, </a:t>
            </a:r>
            <a:r>
              <a:rPr lang="uk-UA" dirty="0"/>
              <a:t>ніж </a:t>
            </a:r>
            <a:r>
              <a:rPr lang="uk-UA" dirty="0" smtClean="0"/>
              <a:t>так» </a:t>
            </a:r>
            <a:r>
              <a:rPr lang="uk-UA" dirty="0"/>
              <a:t>- </a:t>
            </a:r>
            <a:r>
              <a:rPr lang="uk-UA" dirty="0" smtClean="0"/>
              <a:t>25% </a:t>
            </a:r>
            <a:r>
              <a:rPr lang="uk-UA" dirty="0"/>
              <a:t>викладачів та </a:t>
            </a:r>
            <a:r>
              <a:rPr lang="uk-UA" dirty="0" smtClean="0"/>
              <a:t>18% </a:t>
            </a:r>
            <a:r>
              <a:rPr lang="uk-UA" dirty="0"/>
              <a:t>здобувачів освіти</a:t>
            </a:r>
            <a:r>
              <a:rPr lang="uk-UA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«ні» – 9% викладачів та 11% здобувачів.</a:t>
            </a:r>
            <a:endParaRPr lang="uk-UA" dirty="0"/>
          </a:p>
          <a:p>
            <a:pPr marL="285750" indent="-285750">
              <a:buFontTx/>
              <a:buChar char="-"/>
            </a:pPr>
            <a:endParaRPr lang="uk-UA" dirty="0"/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7604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25720387"/>
              </p:ext>
            </p:extLst>
          </p:nvPr>
        </p:nvGraphicFramePr>
        <p:xfrm>
          <a:off x="902970" y="320040"/>
          <a:ext cx="9521190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2219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175002"/>
            <a:ext cx="9284668" cy="1195417"/>
          </a:xfrm>
        </p:spPr>
        <p:txBody>
          <a:bodyPr>
            <a:noAutofit/>
          </a:bodyPr>
          <a:lstStyle/>
          <a:p>
            <a:r>
              <a:rPr lang="uk-UA" sz="2200" b="1" u="sng" dirty="0" smtClean="0">
                <a:latin typeface="Arial Narrow" panose="020B0606020202030204" pitchFamily="34" charset="0"/>
              </a:rPr>
              <a:t>11. Чи отримували студенти від викладачів та чи надавали викладачі студентам детальні інструкції щодо опрацювання навчального матеріалу в умовах змішаного навчання, у тому числі, за умов відсутності електроенергії?</a:t>
            </a:r>
            <a:endParaRPr lang="uk-UA" sz="2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036" y="1405890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44009" y="1405890"/>
            <a:ext cx="325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8" name="image2.png" descr="Діаграма відповідей у Формах. Назва запитання: 11. Чи надавали Ви здобувачам освіти детальні інструкції щодо опрацювання навчального матеріалу в умовах змішаного навчання, форм і методів перевірки знань та критеріїв оцінювання, у тому числі, за умов відсутності електроенергії?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310" y="1701308"/>
            <a:ext cx="5730875" cy="2603500"/>
          </a:xfrm>
          <a:prstGeom prst="rect">
            <a:avLst/>
          </a:prstGeom>
          <a:ln/>
        </p:spPr>
      </p:pic>
      <p:pic>
        <p:nvPicPr>
          <p:cNvPr id="9" name="image3.png" descr="Діаграма відповідей у Формах. Назва запитання: 11. Чи отримували Ви від викладачів детальні інструкції щодо опрацювання навчального матеріалу в умовах змішаного навчання, форм і методів перевірки знань та критеріїв оцінювання, у тому числі, за умов відсутності електроенергії?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25185" y="1710361"/>
            <a:ext cx="5730875" cy="2603500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412783" y="4272677"/>
            <a:ext cx="9300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Усі викладачі зазначили, що надавали студентам детальні інструкції, обравши варіант «так» - 79% та «скоріше так, ніж ні» - 21% викладачів.</a:t>
            </a:r>
          </a:p>
          <a:p>
            <a:endParaRPr lang="uk-UA" dirty="0"/>
          </a:p>
          <a:p>
            <a:r>
              <a:rPr lang="uk-UA" dirty="0" smtClean="0"/>
              <a:t>Більшість здобувачів освіти зазначили, що отримували від викладачів детальні інструкції щодо опрацювання навчального матеріалу:</a:t>
            </a:r>
          </a:p>
          <a:p>
            <a:pPr marL="285750" indent="-285750">
              <a:buFontTx/>
              <a:buChar char="-"/>
            </a:pPr>
            <a:r>
              <a:rPr lang="uk-UA" dirty="0"/>
              <a:t>в</a:t>
            </a:r>
            <a:r>
              <a:rPr lang="uk-UA" dirty="0" smtClean="0"/>
              <a:t>аріант «так» обрали </a:t>
            </a:r>
            <a:r>
              <a:rPr lang="uk-UA" dirty="0"/>
              <a:t>6</a:t>
            </a:r>
            <a:r>
              <a:rPr lang="uk-UA" dirty="0" smtClean="0"/>
              <a:t>1% здобувачів;</a:t>
            </a:r>
          </a:p>
          <a:p>
            <a:pPr marL="285750" indent="-285750">
              <a:buFontTx/>
              <a:buChar char="-"/>
            </a:pPr>
            <a:r>
              <a:rPr lang="uk-UA" dirty="0"/>
              <a:t>«скоріше так, ніж ні» - </a:t>
            </a:r>
            <a:r>
              <a:rPr lang="uk-UA" dirty="0" smtClean="0"/>
              <a:t>31%;</a:t>
            </a:r>
          </a:p>
          <a:p>
            <a:pPr marL="285750" indent="-285750">
              <a:buFontTx/>
              <a:buChar char="-"/>
            </a:pPr>
            <a:r>
              <a:rPr lang="uk-UA" dirty="0"/>
              <a:t>«скоріше </a:t>
            </a:r>
            <a:r>
              <a:rPr lang="uk-UA" dirty="0" smtClean="0"/>
              <a:t>ні, </a:t>
            </a:r>
            <a:r>
              <a:rPr lang="uk-UA" dirty="0"/>
              <a:t>ніж </a:t>
            </a:r>
            <a:r>
              <a:rPr lang="uk-UA" dirty="0" smtClean="0"/>
              <a:t>так» </a:t>
            </a:r>
            <a:r>
              <a:rPr lang="uk-UA" dirty="0"/>
              <a:t>- </a:t>
            </a:r>
            <a:r>
              <a:rPr lang="uk-UA" dirty="0" smtClean="0"/>
              <a:t>6%;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«ні» – 2%.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4724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91897097"/>
              </p:ext>
            </p:extLst>
          </p:nvPr>
        </p:nvGraphicFramePr>
        <p:xfrm>
          <a:off x="902970" y="320040"/>
          <a:ext cx="9521190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69125" y="320040"/>
            <a:ext cx="662713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11.Чи отримували студенти від викладачів та чи надавали викладачі студентам детальні інструкції щодо опрацювання навчального матеріалу в умовах змішаного навчання</a:t>
            </a:r>
            <a:endParaRPr lang="uk-UA" sz="20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3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68" y="147842"/>
            <a:ext cx="11795760" cy="1128697"/>
          </a:xfrm>
        </p:spPr>
        <p:txBody>
          <a:bodyPr>
            <a:noAutofit/>
          </a:bodyPr>
          <a:lstStyle/>
          <a:p>
            <a:r>
              <a:rPr lang="ru-RU" sz="2200" b="1" u="sng" dirty="0" smtClean="0">
                <a:latin typeface="Arial Narrow" panose="020B0606020202030204" pitchFamily="34" charset="0"/>
              </a:rPr>
              <a:t>12.</a:t>
            </a:r>
            <a:r>
              <a:rPr lang="uk-UA" sz="2200" b="1" u="sng" dirty="0" smtClean="0">
                <a:latin typeface="Arial Narrow" panose="020B0606020202030204" pitchFamily="34" charset="0"/>
              </a:rPr>
              <a:t>Чи </a:t>
            </a:r>
            <a:r>
              <a:rPr lang="uk-UA" sz="2200" b="1" u="sng" dirty="0">
                <a:latin typeface="Arial Narrow" panose="020B0606020202030204" pitchFamily="34" charset="0"/>
              </a:rPr>
              <a:t>визначено організаційні та технічні параметри (доступ до навчальних матеріалів, куди надсилати </a:t>
            </a:r>
            <a:r>
              <a:rPr lang="uk-UA" sz="2200" b="1" u="sng" dirty="0" smtClean="0">
                <a:latin typeface="Arial Narrow" panose="020B0606020202030204" pitchFamily="34" charset="0"/>
              </a:rPr>
              <a:t>виконані </a:t>
            </a:r>
            <a:r>
              <a:rPr lang="uk-UA" sz="2200" b="1" u="sng" dirty="0">
                <a:latin typeface="Arial Narrow" panose="020B0606020202030204" pitchFamily="34" charset="0"/>
              </a:rPr>
              <a:t>завдання, </a:t>
            </a:r>
            <a:r>
              <a:rPr lang="uk-UA" sz="2200" b="1" u="sng" dirty="0" smtClean="0">
                <a:latin typeface="Arial Narrow" panose="020B0606020202030204" pitchFamily="34" charset="0"/>
              </a:rPr>
              <a:t>у </a:t>
            </a:r>
            <a:r>
              <a:rPr lang="uk-UA" sz="2200" b="1" u="sng" dirty="0">
                <a:latin typeface="Arial Narrow" panose="020B0606020202030204" pitchFamily="34" charset="0"/>
              </a:rPr>
              <a:t>якому форматі надходять завдання від викладачів і як приймаються виконані </a:t>
            </a:r>
            <a:r>
              <a:rPr lang="uk-UA" sz="2200" b="1" u="sng" dirty="0" smtClean="0">
                <a:latin typeface="Arial Narrow" panose="020B0606020202030204" pitchFamily="34" charset="0"/>
              </a:rPr>
              <a:t>завдання, </a:t>
            </a:r>
            <a:r>
              <a:rPr lang="uk-UA" sz="2200" b="1" u="sng" dirty="0">
                <a:latin typeface="Arial Narrow" panose="020B0606020202030204" pitchFamily="34" charset="0"/>
              </a:rPr>
              <a:t>куди і коли звертатись, якщо щось не зрозуміло тощо</a:t>
            </a:r>
            <a:r>
              <a:rPr lang="ru-RU" sz="2200" b="1" u="sng" dirty="0">
                <a:latin typeface="Arial Narrow" panose="020B0606020202030204" pitchFamily="34" charset="0"/>
              </a:rPr>
              <a:t>)?</a:t>
            </a:r>
            <a:endParaRPr lang="uk-UA" sz="2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677" y="1418567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51826" y="1418567"/>
            <a:ext cx="277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10" name="image4.png" descr="Діаграма відповідей у Формах. Назва запитання: 12. Чи було Вами чітко визначено та доведено до відома студентів організаційні та технічні параметри освітнього процесу в умовах змішаного навчання (доступ до навчальних матеріалів, куди надсилати або завантажувати виконані завдання, як та у якому форматі надходять завдання від викладачів і як приймаються виконані завдання від здобувачів освіти, куди і коли звертатись, якщо щось не зрозуміло тощо)?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1368" y="1914266"/>
            <a:ext cx="5730875" cy="2603500"/>
          </a:xfrm>
          <a:prstGeom prst="rect">
            <a:avLst/>
          </a:prstGeom>
          <a:ln/>
        </p:spPr>
      </p:pic>
      <p:pic>
        <p:nvPicPr>
          <p:cNvPr id="11" name="image13.png" descr="Діаграма відповідей у Формах. Назва запитання: 12. Чи було для Вас чітко визначено викладачами організаційні та технічні параметри (доступ до навчальних матеріалів, куди надсилати або завантажувати виконані завдання, як та у якому форматі надходять завдання від викладачів і як приймаються виконані завдання від здобувачів освіти, куди і коли звертатись, якщо щось не зрозуміло тощо)?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97716" y="1914266"/>
            <a:ext cx="5730875" cy="2603500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430890" y="4517766"/>
            <a:ext cx="9300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Усі викладачі зазначили, що визначили організаційні та технічні параметри, обравши варіант «так» - 88% та «скоріше так, ніж ні» - 12% викладачів.</a:t>
            </a:r>
          </a:p>
          <a:p>
            <a:endParaRPr lang="uk-UA" dirty="0"/>
          </a:p>
          <a:p>
            <a:r>
              <a:rPr lang="uk-UA" dirty="0" smtClean="0"/>
              <a:t>Більшість здобувачів освіти зазначили, що викладачі для них чітко визначили </a:t>
            </a:r>
            <a:r>
              <a:rPr lang="uk-UA" dirty="0"/>
              <a:t>організаційні та технічні </a:t>
            </a:r>
            <a:r>
              <a:rPr lang="uk-UA" dirty="0" smtClean="0"/>
              <a:t>параметри:</a:t>
            </a:r>
          </a:p>
          <a:p>
            <a:pPr marL="285750" indent="-285750">
              <a:buFontTx/>
              <a:buChar char="-"/>
            </a:pPr>
            <a:r>
              <a:rPr lang="uk-UA" dirty="0"/>
              <a:t>в</a:t>
            </a:r>
            <a:r>
              <a:rPr lang="uk-UA" dirty="0" smtClean="0"/>
              <a:t>аріант «так» обрали 64% здобувачів;</a:t>
            </a:r>
          </a:p>
          <a:p>
            <a:pPr marL="285750" indent="-285750">
              <a:buFontTx/>
              <a:buChar char="-"/>
            </a:pPr>
            <a:r>
              <a:rPr lang="uk-UA" dirty="0"/>
              <a:t>«скоріше так, ніж ні» - </a:t>
            </a:r>
            <a:r>
              <a:rPr lang="uk-UA" dirty="0" smtClean="0"/>
              <a:t>31%.</a:t>
            </a:r>
          </a:p>
        </p:txBody>
      </p:sp>
    </p:spTree>
    <p:extLst>
      <p:ext uri="{BB962C8B-B14F-4D97-AF65-F5344CB8AC3E}">
        <p14:creationId xmlns:p14="http://schemas.microsoft.com/office/powerpoint/2010/main" val="3149520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48031685"/>
              </p:ext>
            </p:extLst>
          </p:nvPr>
        </p:nvGraphicFramePr>
        <p:xfrm>
          <a:off x="902970" y="320040"/>
          <a:ext cx="9521190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58424" y="320040"/>
            <a:ext cx="599339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12.Чи </a:t>
            </a:r>
            <a:r>
              <a:rPr lang="uk-UA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визначено організаційні та технічні параметри в умовах змішаного навчання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5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55954145"/>
              </p:ext>
            </p:extLst>
          </p:nvPr>
        </p:nvGraphicFramePr>
        <p:xfrm>
          <a:off x="902970" y="579422"/>
          <a:ext cx="9521190" cy="606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30448" y="99589"/>
            <a:ext cx="791272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13.Що Вас турбує в умовах змішаного навчання? Вкажіть адміністрації на цей недолік (недоліки) та порадьте, будь ласка, шляхи вирішення</a:t>
            </a:r>
            <a:endParaRPr lang="uk-UA" sz="20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05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190123"/>
            <a:ext cx="9266561" cy="751437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14.Чи </a:t>
            </a:r>
            <a:r>
              <a:rPr lang="uk-UA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бачите Ви можливості покращення/вдосконалення своєї діяльності </a:t>
            </a:r>
            <a:r>
              <a: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протягом</a:t>
            </a:r>
            <a:br>
              <a: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uk-UA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2-го </a:t>
            </a:r>
            <a:r>
              <a:rPr lang="uk-UA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семестру 2022-2023 </a:t>
            </a:r>
            <a:r>
              <a:rPr lang="uk-UA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н.р</a:t>
            </a:r>
            <a:r>
              <a:rPr lang="uk-UA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.?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5057" y="1056431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ВИКЛАДАЧІВ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1870" y="1056431"/>
            <a:ext cx="357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8" name="image10.png" descr="Діаграма відповідей у Формах. Назва запитання: 14. Чи бачите Ви шляхи вдосконалення своєї педагогічної майстерності протягом 2-го семестру 2022-2023 н.р.?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310" y="1540634"/>
            <a:ext cx="5730875" cy="2603500"/>
          </a:xfrm>
          <a:prstGeom prst="rect">
            <a:avLst/>
          </a:prstGeom>
          <a:ln/>
        </p:spPr>
      </p:pic>
      <p:pic>
        <p:nvPicPr>
          <p:cNvPr id="9" name="image5.png" descr="Діаграма відповідей у Формах. Назва запитання: 14. Чи бачите Ви можливості покращити свої навчальні досягнення протягом 2-го семестру 2022-2023 н.р.?&#10;. Кількість відповідей: 408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25185" y="1540634"/>
            <a:ext cx="5730875" cy="2603500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376569" y="4144134"/>
            <a:ext cx="9300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Половина викладачів відповіли, що бачать шляхи вдосконалення, обравши «так» - 51%; варіант «частково» обрали 31%.</a:t>
            </a:r>
          </a:p>
          <a:p>
            <a:endParaRPr lang="uk-UA" dirty="0"/>
          </a:p>
          <a:p>
            <a:r>
              <a:rPr lang="uk-UA" dirty="0" smtClean="0"/>
              <a:t>Менше половини здобувачів освіти зазначили, що бачать можливості покращити свої навчальні досягнення: варіант «так» обрали 43%; «частково» – 37%.</a:t>
            </a:r>
          </a:p>
          <a:p>
            <a:endParaRPr lang="uk-UA" dirty="0"/>
          </a:p>
          <a:p>
            <a:r>
              <a:rPr lang="uk-UA" dirty="0" smtClean="0"/>
              <a:t>Однакова кількість викладачів та здобувачів – по 15% - не змогли відповісти на це питання.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7977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82735156"/>
              </p:ext>
            </p:extLst>
          </p:nvPr>
        </p:nvGraphicFramePr>
        <p:xfrm>
          <a:off x="902970" y="320040"/>
          <a:ext cx="10269006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64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47149965"/>
              </p:ext>
            </p:extLst>
          </p:nvPr>
        </p:nvGraphicFramePr>
        <p:xfrm>
          <a:off x="902969" y="320040"/>
          <a:ext cx="10567771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80237" y="148024"/>
            <a:ext cx="599339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15.</a:t>
            </a:r>
            <a:r>
              <a:rPr lang="uk-UA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Ваші побажання щодо удосконалення змішаного навчання у коледжі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03858951"/>
              </p:ext>
            </p:extLst>
          </p:nvPr>
        </p:nvGraphicFramePr>
        <p:xfrm>
          <a:off x="434567" y="117695"/>
          <a:ext cx="9989594" cy="652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3400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33" y="84499"/>
            <a:ext cx="8748901" cy="4949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81" y="660902"/>
            <a:ext cx="10918479" cy="604771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Усі респонденти мають технічні умови доступу до змішаного навчання.</a:t>
            </a:r>
          </a:p>
          <a:p>
            <a:r>
              <a:rPr lang="uk-UA" dirty="0"/>
              <a:t>Більшість викладачів </a:t>
            </a:r>
            <a:r>
              <a:rPr lang="uk-UA" dirty="0" smtClean="0"/>
              <a:t>користуються ПК </a:t>
            </a:r>
            <a:r>
              <a:rPr lang="uk-UA" dirty="0"/>
              <a:t>або </a:t>
            </a:r>
            <a:r>
              <a:rPr lang="uk-UA" dirty="0" smtClean="0"/>
              <a:t>ноутбуком, натомість більшість студентів використовують смартфон.</a:t>
            </a:r>
          </a:p>
          <a:p>
            <a:r>
              <a:rPr lang="uk-UA" dirty="0" smtClean="0"/>
              <a:t>Переважна більшість і викладачів, і студентів мають організоване або частково організоване робоче місце.</a:t>
            </a:r>
          </a:p>
          <a:p>
            <a:r>
              <a:rPr lang="uk-UA" dirty="0" smtClean="0"/>
              <a:t>Рівень задоволеності респондентів </a:t>
            </a:r>
            <a:r>
              <a:rPr lang="uk-UA" dirty="0"/>
              <a:t>від організації змішаного навчання у </a:t>
            </a:r>
            <a:r>
              <a:rPr lang="uk-UA" dirty="0" smtClean="0"/>
              <a:t>коледжі переважно високий та середній.</a:t>
            </a:r>
          </a:p>
          <a:p>
            <a:r>
              <a:rPr lang="uk-UA" dirty="0" smtClean="0"/>
              <a:t>Більшість респондентів оцінили </a:t>
            </a:r>
            <a:r>
              <a:rPr lang="uk-UA" dirty="0"/>
              <a:t>рівень організації змішаного навчання в 1-му семестрі 2022-2023 </a:t>
            </a:r>
            <a:r>
              <a:rPr lang="uk-UA" dirty="0" err="1"/>
              <a:t>н.р</a:t>
            </a:r>
            <a:r>
              <a:rPr lang="uk-UA" dirty="0"/>
              <a:t>. </a:t>
            </a:r>
            <a:r>
              <a:rPr lang="uk-UA" dirty="0" smtClean="0"/>
              <a:t>як високий.</a:t>
            </a:r>
          </a:p>
          <a:p>
            <a:r>
              <a:rPr lang="uk-UA" dirty="0" smtClean="0"/>
              <a:t>Більшість викладачів зазначили, що сумлінно викладають дисципліни, а більшість здобувачів – «переважно сумлінно» навчаються.</a:t>
            </a:r>
          </a:p>
          <a:p>
            <a:r>
              <a:rPr lang="uk-UA" dirty="0" smtClean="0"/>
              <a:t>Усі викладачі зазначили, що студенти «частково» або «переважно» сумлінно ставляться до навчання, ніхто з викладачів не обрав варіант «так». Натомість більшість здобувачів вважають, що викладачі сумлінно ставляться до роботи в умовах змішаного навчання.</a:t>
            </a:r>
          </a:p>
          <a:p>
            <a:r>
              <a:rPr lang="uk-UA" dirty="0" smtClean="0"/>
              <a:t>Більшість викладачів зазначили, що рівень </a:t>
            </a:r>
            <a:r>
              <a:rPr lang="uk-UA" dirty="0"/>
              <a:t>організації навчання “значно покращився</a:t>
            </a:r>
            <a:r>
              <a:rPr lang="uk-UA" dirty="0" smtClean="0"/>
              <a:t>”, здобувачів – «залишився без змін».</a:t>
            </a:r>
          </a:p>
          <a:p>
            <a:r>
              <a:rPr lang="uk-UA" dirty="0" smtClean="0"/>
              <a:t>У цілому респонденти високо </a:t>
            </a:r>
            <a:r>
              <a:rPr lang="uk-UA" dirty="0"/>
              <a:t>оцінюють рівень власної автономії під час змішаного </a:t>
            </a:r>
            <a:r>
              <a:rPr lang="uk-UA" dirty="0" smtClean="0"/>
              <a:t>навчання.</a:t>
            </a:r>
          </a:p>
          <a:p>
            <a:r>
              <a:rPr lang="uk-UA" dirty="0" smtClean="0"/>
              <a:t>Відповіді викладачів та здобувачів про необхідність автоматизованого способу нагадування дуже схожі, серед них більше позитивних.</a:t>
            </a:r>
          </a:p>
          <a:p>
            <a:r>
              <a:rPr lang="uk-UA" dirty="0" smtClean="0"/>
              <a:t>Усі </a:t>
            </a:r>
            <a:r>
              <a:rPr lang="uk-UA" dirty="0"/>
              <a:t>викладачі зазначили, що надавали студентам детальні </a:t>
            </a:r>
            <a:r>
              <a:rPr lang="uk-UA" dirty="0" smtClean="0"/>
              <a:t>інструкції,</a:t>
            </a:r>
            <a:r>
              <a:rPr lang="uk-UA" dirty="0"/>
              <a:t> визначили організаційні та технічні </a:t>
            </a:r>
            <a:r>
              <a:rPr lang="uk-UA" dirty="0" smtClean="0"/>
              <a:t>параметри в умовах змішаного навчання, 95% опитаних студентів це підтверджують.</a:t>
            </a:r>
          </a:p>
          <a:p>
            <a:r>
              <a:rPr lang="uk-UA" dirty="0" smtClean="0"/>
              <a:t>Переважну більшість здобувачів освіти в умовах змішаного навчання нічого не турбує та все влаштовує; водночас половина викладачів констатують труднощі сьогодення</a:t>
            </a:r>
            <a:r>
              <a:rPr lang="uk-UA" dirty="0"/>
              <a:t> </a:t>
            </a:r>
            <a:r>
              <a:rPr lang="uk-UA" dirty="0" smtClean="0"/>
              <a:t>та недоліки змішаного навчання, частина пропонує шляхи вирішення.</a:t>
            </a:r>
          </a:p>
          <a:p>
            <a:r>
              <a:rPr lang="uk-UA" dirty="0" smtClean="0"/>
              <a:t>І викладачі, і здобувачі навіть за умов змішаного навчання бачать шляхи вдосконалення – більшість респондентів. Водночас частина з них в обох цільових аудиторіях – </a:t>
            </a:r>
            <a:r>
              <a:rPr lang="uk-UA" dirty="0"/>
              <a:t>по 15% - не змогли відповісти на це питання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Понад 80% здобувачів з числа опитаних не мають побажань щодо вдосконалення змішаного навчання (викладачів, яких усе влаштовує, удвічі менше); незначна частина студентів залишила побажання-рекомендації (10%), </a:t>
            </a:r>
            <a:r>
              <a:rPr lang="uk-UA" sz="1900" dirty="0"/>
              <a:t>натомість 38% викладачів залишили рекомендації щодо удосконалення змішаного навчання у </a:t>
            </a:r>
            <a:r>
              <a:rPr lang="uk-UA" sz="1900" dirty="0" smtClean="0"/>
              <a:t>коледжі.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7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6" y="365125"/>
            <a:ext cx="11208190" cy="606425"/>
          </a:xfrm>
        </p:spPr>
        <p:txBody>
          <a:bodyPr>
            <a:normAutofit/>
          </a:bodyPr>
          <a:lstStyle/>
          <a:p>
            <a:r>
              <a:rPr lang="uk-UA" sz="2200" b="1" u="sng" dirty="0" smtClean="0">
                <a:latin typeface="Arial Narrow" panose="020B0606020202030204" pitchFamily="34" charset="0"/>
              </a:rPr>
              <a:t>2.Оберіть тип техніки, якою переважно користуєтеся під час змішаного навчання</a:t>
            </a:r>
            <a:r>
              <a:rPr lang="ru-RU" sz="2200" b="1" u="sng" dirty="0" smtClean="0">
                <a:latin typeface="Arial Narrow" panose="020B0606020202030204" pitchFamily="34" charset="0"/>
              </a:rPr>
              <a:t>:</a:t>
            </a:r>
            <a:endParaRPr lang="ru-RU" sz="2200" b="1" u="sng" dirty="0">
              <a:latin typeface="Arial Narrow" panose="020B0606020202030204" pitchFamily="34" charset="0"/>
            </a:endParaRPr>
          </a:p>
        </p:txBody>
      </p:sp>
      <p:pic>
        <p:nvPicPr>
          <p:cNvPr id="4" name="image4.png" descr="Діаграма відповідей у Формах. Назва запитання: 2. Оберіть тип техніки, якою переважно користувалися/користуєтеся під час змішаного навчання:. Кількість відповідей: 412 відповідей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46470" y="1623060"/>
            <a:ext cx="5730875" cy="2603500"/>
          </a:xfrm>
          <a:prstGeom prst="rect">
            <a:avLst/>
          </a:prstGeom>
          <a:ln/>
        </p:spPr>
      </p:pic>
      <p:pic>
        <p:nvPicPr>
          <p:cNvPr id="5" name="image8.png" descr="Діаграма відповідей у Формах. Назва запитання: 2. Оберіть тип техніки, якою переважно користувалися/користуєтеся під час змішаного навчання:. Кількість відповідей: 71 відповідь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5595" y="1623060"/>
            <a:ext cx="5730875" cy="2603500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724277" y="1005840"/>
            <a:ext cx="296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ВІДПОВІДІ </a:t>
            </a:r>
            <a:r>
              <a:rPr lang="uk-UA" dirty="0" smtClean="0"/>
              <a:t>ВИКЛАДАЧІВ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45656" y="1005840"/>
            <a:ext cx="282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6049" y="4653481"/>
            <a:ext cx="8859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Більшість викладачів – 75% -  обрали варіант “ПК або ноутбук”. 25% - смартфон.</a:t>
            </a:r>
          </a:p>
          <a:p>
            <a:endParaRPr lang="uk-UA" dirty="0" smtClean="0"/>
          </a:p>
          <a:p>
            <a:r>
              <a:rPr lang="uk-UA" dirty="0" smtClean="0"/>
              <a:t>66% здобувачів обрали “смартфон</a:t>
            </a:r>
            <a:r>
              <a:rPr lang="uk-UA" dirty="0"/>
              <a:t>”</a:t>
            </a:r>
            <a:r>
              <a:rPr lang="uk-UA" dirty="0" smtClean="0"/>
              <a:t>, водночас значна кількість дали відповідь </a:t>
            </a:r>
            <a:r>
              <a:rPr lang="uk-UA" dirty="0"/>
              <a:t>“ПК або ноутбук”.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Ніхто із респондентів не обрав варіант </a:t>
            </a:r>
            <a:r>
              <a:rPr lang="uk-UA" dirty="0"/>
              <a:t>“не маю </a:t>
            </a:r>
            <a:r>
              <a:rPr lang="uk-UA" dirty="0" smtClean="0"/>
              <a:t>ніякої техніки”.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8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71228598"/>
              </p:ext>
            </p:extLst>
          </p:nvPr>
        </p:nvGraphicFramePr>
        <p:xfrm>
          <a:off x="902970" y="320040"/>
          <a:ext cx="9521190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613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365125"/>
            <a:ext cx="9266561" cy="747514"/>
          </a:xfrm>
        </p:spPr>
        <p:txBody>
          <a:bodyPr>
            <a:noAutofit/>
          </a:bodyPr>
          <a:lstStyle/>
          <a:p>
            <a:r>
              <a:rPr lang="uk-UA" sz="2200" b="1" u="sng" dirty="0" smtClean="0">
                <a:latin typeface="Arial Narrow" panose="020B0606020202030204" pitchFamily="34" charset="0"/>
              </a:rPr>
              <a:t>3. Чи організовано Ваше робоче місце для забезпечення роботи вдома: окреме місце або кімната для занять та необхідна техніка, пристрої?</a:t>
            </a:r>
            <a:endParaRPr lang="uk-UA" sz="2200" b="1" u="sng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1869" y="1405890"/>
            <a:ext cx="26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pic>
        <p:nvPicPr>
          <p:cNvPr id="8" name="image13.png" descr="Діаграма відповідей у Формах. Назва запитання: 3. Чи організовано Ваше робоче місце для забезпечення дистанційного навчання з дому: окреме місце або кімната для занять та необхідна техніка, пристрої?. Кількість відповідей: 71 відповідь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310" y="1775222"/>
            <a:ext cx="5730875" cy="2603500"/>
          </a:xfrm>
          <a:prstGeom prst="rect">
            <a:avLst/>
          </a:prstGeom>
          <a:ln/>
        </p:spPr>
      </p:pic>
      <p:pic>
        <p:nvPicPr>
          <p:cNvPr id="9" name="image12.png" descr="Діаграма відповідей у Формах. Назва запитання: 3. Чи організовано Ваше робоче місце для навчання вдома: є окреме місце або кімната для занять та необхідна техніка, пристрої?. Кількість відповідей: 412 відповідей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21677" y="1748804"/>
            <a:ext cx="5730875" cy="2603500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679010" y="1405890"/>
            <a:ext cx="296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ВІДПОВІДІ </a:t>
            </a:r>
            <a:r>
              <a:rPr lang="uk-UA" dirty="0" smtClean="0"/>
              <a:t>ВИКЛАДАЧІВ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6049" y="4653481"/>
            <a:ext cx="885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Більшість викладачів – 72% -  обрали варіант “так”. 25% - частково.</a:t>
            </a:r>
          </a:p>
          <a:p>
            <a:endParaRPr lang="uk-UA" dirty="0" smtClean="0"/>
          </a:p>
          <a:p>
            <a:r>
              <a:rPr lang="uk-UA" dirty="0" smtClean="0"/>
              <a:t>61% здобувачів відповіли “так”, значна кількість – 31% -  дали відповідь “частково”. </a:t>
            </a:r>
          </a:p>
          <a:p>
            <a:endParaRPr lang="uk-UA" dirty="0"/>
          </a:p>
          <a:p>
            <a:r>
              <a:rPr lang="uk-UA" dirty="0" smtClean="0"/>
              <a:t>Серед відповідей здобувачів освіти є відповіді “ні</a:t>
            </a:r>
            <a:r>
              <a:rPr lang="uk-UA" dirty="0"/>
              <a:t>”</a:t>
            </a:r>
            <a:r>
              <a:rPr lang="uk-UA" dirty="0" smtClean="0"/>
              <a:t> та “не можу відповісти”</a:t>
            </a:r>
          </a:p>
          <a:p>
            <a:r>
              <a:rPr lang="uk-UA" dirty="0" smtClean="0"/>
              <a:t>(по 4%).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6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22431569"/>
              </p:ext>
            </p:extLst>
          </p:nvPr>
        </p:nvGraphicFramePr>
        <p:xfrm>
          <a:off x="902970" y="320040"/>
          <a:ext cx="9521190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14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365125"/>
            <a:ext cx="9556272" cy="747514"/>
          </a:xfrm>
        </p:spPr>
        <p:txBody>
          <a:bodyPr>
            <a:noAutofit/>
          </a:bodyPr>
          <a:lstStyle/>
          <a:p>
            <a:r>
              <a:rPr lang="uk-UA" sz="2200" b="1" u="sng" dirty="0" smtClean="0">
                <a:latin typeface="Arial Narrow" panose="020B0606020202030204" pitchFamily="34" charset="0"/>
              </a:rPr>
              <a:t>4.Вкажіть рівень Вашої задоволеності від організації змішаного навчання у коледжі в першому семестрі 2022/2023 </a:t>
            </a:r>
            <a:r>
              <a:rPr lang="uk-UA" sz="2200" b="1" u="sng" dirty="0" err="1" smtClean="0">
                <a:latin typeface="Arial Narrow" panose="020B0606020202030204" pitchFamily="34" charset="0"/>
              </a:rPr>
              <a:t>н.р</a:t>
            </a:r>
            <a:r>
              <a:rPr lang="uk-UA" sz="2200" b="1" u="sng" dirty="0" smtClean="0">
                <a:latin typeface="Arial Narrow" panose="020B0606020202030204" pitchFamily="34" charset="0"/>
              </a:rPr>
              <a:t>.</a:t>
            </a:r>
            <a:endParaRPr lang="uk-UA" sz="2200" b="1" u="sng" dirty="0">
              <a:latin typeface="Arial Narrow" panose="020B0606020202030204" pitchFamily="34" charset="0"/>
            </a:endParaRPr>
          </a:p>
        </p:txBody>
      </p:sp>
      <p:pic>
        <p:nvPicPr>
          <p:cNvPr id="10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941377" y="1782009"/>
            <a:ext cx="5730875" cy="2908300"/>
          </a:xfrm>
          <a:prstGeom prst="rect">
            <a:avLst/>
          </a:prstGeom>
          <a:ln/>
        </p:spPr>
      </p:pic>
      <p:pic>
        <p:nvPicPr>
          <p:cNvPr id="11" name="image3.png" descr="Діаграма відповідей у Формах. Назва запитання: 4. Вкажіть рівень Вашої задоволеності від організації змішаного навчання у коледжі в першому семестрі 2022/2023 н.р.. Кількість відповідей: 71 відповідь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172" y="1782009"/>
            <a:ext cx="5730875" cy="2908300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651849" y="1297305"/>
            <a:ext cx="296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ВІДПОВІДІ </a:t>
            </a:r>
            <a:r>
              <a:rPr lang="uk-UA" dirty="0" smtClean="0"/>
              <a:t>ВИКЛАДАЧІВ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90922" y="1297305"/>
            <a:ext cx="26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 СТУДЕНТІВ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299" y="4805681"/>
            <a:ext cx="8890503" cy="133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/>
              <a:t>Більшість респондентів оцінили рівень своєї задоволеності від організації змішаного навчання у коледжі в 1-му семестрі 2022-2023 </a:t>
            </a:r>
            <a:r>
              <a:rPr lang="uk-UA" dirty="0" err="1"/>
              <a:t>н.р</a:t>
            </a:r>
            <a:r>
              <a:rPr lang="uk-UA" dirty="0"/>
              <a:t>. як </a:t>
            </a:r>
            <a:r>
              <a:rPr lang="uk-UA" dirty="0" smtClean="0"/>
              <a:t>високий та середній: 8-10 </a:t>
            </a:r>
            <a:r>
              <a:rPr lang="uk-UA" dirty="0"/>
              <a:t>балів обрали 73% викладачів та 52% здобувачів </a:t>
            </a:r>
            <a:r>
              <a:rPr lang="uk-UA" dirty="0" smtClean="0"/>
              <a:t>освіти; середній </a:t>
            </a:r>
            <a:r>
              <a:rPr lang="uk-UA" dirty="0"/>
              <a:t>рівень задоволеності (4-7 балів) </a:t>
            </a:r>
            <a:r>
              <a:rPr lang="uk-UA" dirty="0" smtClean="0"/>
              <a:t>обрали </a:t>
            </a:r>
            <a:r>
              <a:rPr lang="uk-UA" dirty="0"/>
              <a:t>43% студентів та 23% викладачів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4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61440797"/>
              </p:ext>
            </p:extLst>
          </p:nvPr>
        </p:nvGraphicFramePr>
        <p:xfrm>
          <a:off x="902970" y="320040"/>
          <a:ext cx="10377648" cy="63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137755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768</TotalTime>
  <Words>1556</Words>
  <Application>Microsoft Office PowerPoint</Application>
  <PresentationFormat>Широкоэкранный</PresentationFormat>
  <Paragraphs>147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Trebuchet MS</vt:lpstr>
      <vt:lpstr>Wingdings 3</vt:lpstr>
      <vt:lpstr>Грань</vt:lpstr>
      <vt:lpstr>«ОСОБЛИВОСТІ ОРГАНІЗАЦІЇ ЗМІШАНОГО НАВЧАННЯ У ВСП «КЛАСИЧНИЙ ФАХОВИЙ КОЛЕДЖ СУМДУ» </vt:lpstr>
      <vt:lpstr>1.Які у Вас технічні умови в умовах змішаного навчання?</vt:lpstr>
      <vt:lpstr>Презентация PowerPoint</vt:lpstr>
      <vt:lpstr>2.Оберіть тип техніки, якою переважно користуєтеся під час змішаного навчання:</vt:lpstr>
      <vt:lpstr>Презентация PowerPoint</vt:lpstr>
      <vt:lpstr>3. Чи організовано Ваше робоче місце для забезпечення роботи вдома: окреме місце або кімната для занять та необхідна техніка, пристрої?</vt:lpstr>
      <vt:lpstr>Презентация PowerPoint</vt:lpstr>
      <vt:lpstr>4.Вкажіть рівень Вашої задоволеності від організації змішаного навчання у коледжі в першому семестрі 2022/2023 н.р.</vt:lpstr>
      <vt:lpstr>Презентация PowerPoint</vt:lpstr>
      <vt:lpstr>5.Як Ви оцінюєте рівень організації навчання у змішаному режимі в коледжі в першому семестрі 2022/2023 н.р.</vt:lpstr>
      <vt:lpstr>Презентация PowerPoint</vt:lpstr>
      <vt:lpstr>6.Чи сумлінно Ви виконуєте свої обов’язки в умовах змішаного навчання</vt:lpstr>
      <vt:lpstr>Презентация PowerPoint</vt:lpstr>
      <vt:lpstr>7.Чи сумлінно ставляться до виконання своїх обов’язків в умовах змішаного навчання викладачі та здобувачі освіти?</vt:lpstr>
      <vt:lpstr>Презентация PowerPoint</vt:lpstr>
      <vt:lpstr>8.Як змінився рівень організації навчання в коледжі у порівнянні з попереднім періодом (2021-2022 н.р.)?</vt:lpstr>
      <vt:lpstr>Презентация PowerPoint</vt:lpstr>
      <vt:lpstr>9.Як Ви оцінюєте рівень власної автономії під час змішаного навчання у коледжі?</vt:lpstr>
      <vt:lpstr>Презентация PowerPoint</vt:lpstr>
      <vt:lpstr>10.Чи є необхідність створити у коледжі можливості користуватися автоматизованим календарем з нагадуваннями, сповіщеннями (або іншим способом нагадування)?</vt:lpstr>
      <vt:lpstr>Презентация PowerPoint</vt:lpstr>
      <vt:lpstr>11. Чи отримували студенти від викладачів та чи надавали викладачі студентам детальні інструкції щодо опрацювання навчального матеріалу в умовах змішаного навчання, у тому числі, за умов відсутності електроенергії?</vt:lpstr>
      <vt:lpstr>Презентация PowerPoint</vt:lpstr>
      <vt:lpstr>12.Чи визначено організаційні та технічні параметри (доступ до навчальних матеріалів, куди надсилати виконані завдання, у якому форматі надходять завдання від викладачів і як приймаються виконані завдання, куди і коли звертатись, якщо щось не зрозуміло тощо)?</vt:lpstr>
      <vt:lpstr>Презентация PowerPoint</vt:lpstr>
      <vt:lpstr>Презентация PowerPoint</vt:lpstr>
      <vt:lpstr>14.Чи бачите Ви можливості покращення/вдосконалення своєї діяльності протягом 2-го семестру 2022-2023 н.р.?</vt:lpstr>
      <vt:lpstr>Презентация PowerPoint</vt:lpstr>
      <vt:lpstr>Презентация PowerPoint</vt:lpstr>
      <vt:lpstr>Висновки: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54</cp:revision>
  <dcterms:created xsi:type="dcterms:W3CDTF">2023-02-09T12:13:41Z</dcterms:created>
  <dcterms:modified xsi:type="dcterms:W3CDTF">2023-02-17T10:16:23Z</dcterms:modified>
</cp:coreProperties>
</file>